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Default Extension="gif" ContentType="image/gi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autoCompressPictures="0">
  <p:sldMasterIdLst>
    <p:sldMasterId id="2147483659" r:id="rId1"/>
  </p:sldMasterIdLst>
  <p:notesMasterIdLst>
    <p:notesMasterId r:id="rId8"/>
  </p:notesMasterIdLst>
  <p:sldIdLst>
    <p:sldId id="256" r:id="rId2"/>
    <p:sldId id="257" r:id="rId3"/>
    <p:sldId id="258" r:id="rId4"/>
    <p:sldId id="259" r:id="rId5"/>
    <p:sldId id="260" r:id="rId6"/>
    <p:sldId id="261" r:id="rId7"/>
  </p:sldIdLst>
  <p:sldSz cx="19202400" cy="27157363"/>
  <p:notesSz cx="6858000" cy="9144000"/>
  <p:embeddedFontLst>
    <p:embeddedFont>
      <p:font typeface="Open Sans" panose="020B0606030504020204" pitchFamily="34" charset="0"/>
      <p:regular r:id="rId9"/>
      <p:bold r:id="rId10"/>
      <p:italic r:id="rId11"/>
      <p:boldItalic r:id="rId12"/>
    </p:embeddedFont>
    <p:embeddedFont>
      <p:font typeface="Open Sans SemiBold" panose="020B0606030504020204" pitchFamily="34" charset="0"/>
      <p:regular r:id="rId13"/>
      <p:bold r:id="rId14"/>
      <p:italic r:id="rId15"/>
      <p:boldItalic r:id="rId16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8554">
          <p15:clr>
            <a:srgbClr val="A4A3A4"/>
          </p15:clr>
        </p15:guide>
        <p15:guide id="2" pos="6048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B17E5876-EDB9-45C3-A28A-6364EFA2E32B}">
  <a:tblStyle styleId="{B17E5876-EDB9-45C3-A28A-6364EFA2E32B}" styleName="Table_0">
    <a:wholeTbl>
      <a:tcTxStyle>
        <a:font>
          <a:latin typeface="Arial"/>
          <a:ea typeface="Arial"/>
          <a:cs typeface="Arial"/>
        </a:font>
        <a:srgbClr val="000000"/>
      </a:tcTxStyle>
      <a:tcStyle>
        <a:tcBdr>
          <a:lef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left>
          <a:right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right>
          <a:top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top>
          <a:bottom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bottom>
          <a:insideH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H>
          <a:insideV>
            <a:ln w="9525" cap="flat" cmpd="sng">
              <a:solidFill>
                <a:srgbClr val="9E9E9E"/>
              </a:solidFill>
              <a:prstDash val="solid"/>
              <a:round/>
              <a:headEnd type="none" w="sm" len="sm"/>
              <a:tailEnd type="none" w="sm" len="sm"/>
            </a:ln>
          </a:insideV>
        </a:tcBdr>
      </a:tcStyle>
    </a:wholeTbl>
    <a:band1H>
      <a:tcTxStyle/>
      <a:tcStyle>
        <a:tcBdr/>
      </a:tcStyle>
    </a:band1H>
    <a:band2H>
      <a:tcTxStyle/>
      <a:tcStyle>
        <a:tcBdr/>
      </a:tcStyle>
    </a:band2H>
    <a:band1V>
      <a:tcTxStyle/>
      <a:tcStyle>
        <a:tcBdr/>
      </a:tcStyle>
    </a:band1V>
    <a:band2V>
      <a:tcTxStyle/>
      <a:tcStyle>
        <a:tcBdr/>
      </a:tcStyle>
    </a:band2V>
    <a:lastCol>
      <a:tcTxStyle/>
      <a:tcStyle>
        <a:tcBdr/>
      </a:tcStyle>
    </a:lastCol>
    <a:firstCol>
      <a:tcTxStyle/>
      <a:tcStyle>
        <a:tcBdr/>
      </a:tcStyle>
    </a:firstCol>
    <a:lastRow>
      <a:tcTxStyle/>
      <a:tcStyle>
        <a:tcBdr/>
      </a:tcStyle>
    </a:lastRow>
    <a:seCell>
      <a:tcTxStyle/>
      <a:tcStyle>
        <a:tcBdr/>
      </a:tcStyle>
    </a:seCell>
    <a:swCell>
      <a:tcTxStyle/>
      <a:tcStyle>
        <a:tcBdr/>
      </a:tcStyle>
    </a:swCell>
    <a:firstRow>
      <a:tcTxStyle/>
      <a:tcStyle>
        <a:tcBdr/>
      </a:tcStyle>
    </a:firstRow>
    <a:neCell>
      <a:tcTxStyle/>
      <a:tcStyle>
        <a:tcBdr/>
      </a:tcStyle>
    </a:neCell>
    <a:nwCell>
      <a:tcTxStyle/>
      <a:tcStyle>
        <a:tcBdr/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31"/>
  </p:normalViewPr>
  <p:slideViewPr>
    <p:cSldViewPr snapToGrid="0">
      <p:cViewPr>
        <p:scale>
          <a:sx n="40" d="100"/>
          <a:sy n="40" d="100"/>
        </p:scale>
        <p:origin x="1952" y="144"/>
      </p:cViewPr>
      <p:guideLst>
        <p:guide orient="horz" pos="8554"/>
        <p:guide pos="60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font" Target="fonts/font5.fntdata"/><Relationship Id="rId1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font" Target="fonts/font4.fntdata"/><Relationship Id="rId17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font" Target="fonts/font8.fntdata"/><Relationship Id="rId20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font" Target="fonts/font3.fntdata"/><Relationship Id="rId5" Type="http://schemas.openxmlformats.org/officeDocument/2006/relationships/slide" Target="slides/slide4.xml"/><Relationship Id="rId15" Type="http://schemas.openxmlformats.org/officeDocument/2006/relationships/font" Target="fonts/font7.fntdata"/><Relationship Id="rId10" Type="http://schemas.openxmlformats.org/officeDocument/2006/relationships/font" Target="fonts/font2.fntdata"/><Relationship Id="rId19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font" Target="fonts/font1.fntdata"/><Relationship Id="rId14" Type="http://schemas.openxmlformats.org/officeDocument/2006/relationships/font" Target="fonts/font6.fntdata"/></Relationships>
</file>

<file path=ppt/media/image1.png>
</file>

<file path=ppt/media/image2.gi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2217050" y="685800"/>
            <a:ext cx="24246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1" name="Google Shape;51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g8ed87d71d5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050" y="685800"/>
            <a:ext cx="24246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3" name="Google Shape;73;g8ed87d71d5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9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" name="Google Shape;93;g8ed87d71d5_0_70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94" name="Google Shape;94;g8ed87d71d5_0_7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1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3" name="Google Shape;113;g980e0fa3df_0_0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14" name="Google Shape;114;g980e0fa3df_0_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2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0" name="Google Shape;130;g8ed87d71d5_0_170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738" y="685800"/>
            <a:ext cx="24241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31" name="Google Shape;131;g8ed87d71d5_0_170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1" name="Google Shape;141;g8ed87d71d5_0_193:notes"/>
          <p:cNvSpPr>
            <a:spLocks noGrp="1" noRot="1" noChangeAspect="1"/>
          </p:cNvSpPr>
          <p:nvPr>
            <p:ph type="sldImg" idx="2"/>
          </p:nvPr>
        </p:nvSpPr>
        <p:spPr>
          <a:xfrm>
            <a:off x="2217050" y="685800"/>
            <a:ext cx="24246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142" name="Google Shape;142;g8ed87d71d5_0_193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bg>
      <p:bgPr>
        <a:solidFill>
          <a:srgbClr val="F3F3F3"/>
        </a:solidFill>
        <a:effectLst/>
      </p:bgPr>
    </p:bg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654588" y="3931355"/>
            <a:ext cx="17893200" cy="10837800"/>
          </a:xfrm>
          <a:prstGeom prst="rect">
            <a:avLst/>
          </a:prstGeom>
        </p:spPr>
        <p:txBody>
          <a:bodyPr spcFirstLastPara="1" wrap="square" lIns="288900" tIns="288900" rIns="288900" bIns="2889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6400"/>
              <a:buNone/>
              <a:defRPr sz="16400"/>
            </a:lvl1pPr>
            <a:lvl2pPr lvl="1" algn="ctr">
              <a:spcBef>
                <a:spcPts val="0"/>
              </a:spcBef>
              <a:spcAft>
                <a:spcPts val="0"/>
              </a:spcAft>
              <a:buSzPts val="16400"/>
              <a:buNone/>
              <a:defRPr sz="16400"/>
            </a:lvl2pPr>
            <a:lvl3pPr lvl="2" algn="ctr">
              <a:spcBef>
                <a:spcPts val="0"/>
              </a:spcBef>
              <a:spcAft>
                <a:spcPts val="0"/>
              </a:spcAft>
              <a:buSzPts val="16400"/>
              <a:buNone/>
              <a:defRPr sz="16400"/>
            </a:lvl3pPr>
            <a:lvl4pPr lvl="3" algn="ctr">
              <a:spcBef>
                <a:spcPts val="0"/>
              </a:spcBef>
              <a:spcAft>
                <a:spcPts val="0"/>
              </a:spcAft>
              <a:buSzPts val="16400"/>
              <a:buNone/>
              <a:defRPr sz="16400"/>
            </a:lvl4pPr>
            <a:lvl5pPr lvl="4" algn="ctr">
              <a:spcBef>
                <a:spcPts val="0"/>
              </a:spcBef>
              <a:spcAft>
                <a:spcPts val="0"/>
              </a:spcAft>
              <a:buSzPts val="16400"/>
              <a:buNone/>
              <a:defRPr sz="16400"/>
            </a:lvl5pPr>
            <a:lvl6pPr lvl="5" algn="ctr">
              <a:spcBef>
                <a:spcPts val="0"/>
              </a:spcBef>
              <a:spcAft>
                <a:spcPts val="0"/>
              </a:spcAft>
              <a:buSzPts val="16400"/>
              <a:buNone/>
              <a:defRPr sz="16400"/>
            </a:lvl6pPr>
            <a:lvl7pPr lvl="6" algn="ctr">
              <a:spcBef>
                <a:spcPts val="0"/>
              </a:spcBef>
              <a:spcAft>
                <a:spcPts val="0"/>
              </a:spcAft>
              <a:buSzPts val="16400"/>
              <a:buNone/>
              <a:defRPr sz="16400"/>
            </a:lvl7pPr>
            <a:lvl8pPr lvl="7" algn="ctr">
              <a:spcBef>
                <a:spcPts val="0"/>
              </a:spcBef>
              <a:spcAft>
                <a:spcPts val="0"/>
              </a:spcAft>
              <a:buSzPts val="16400"/>
              <a:buNone/>
              <a:defRPr sz="16400"/>
            </a:lvl8pPr>
            <a:lvl9pPr lvl="8" algn="ctr">
              <a:spcBef>
                <a:spcPts val="0"/>
              </a:spcBef>
              <a:spcAft>
                <a:spcPts val="0"/>
              </a:spcAft>
              <a:buSzPts val="16400"/>
              <a:buNone/>
              <a:defRPr sz="164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654570" y="14964177"/>
            <a:ext cx="17893200" cy="4185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800"/>
              <a:buNone/>
              <a:defRPr sz="8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800"/>
              <a:buNone/>
              <a:defRPr sz="8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800"/>
              <a:buNone/>
              <a:defRPr sz="8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800"/>
              <a:buNone/>
              <a:defRPr sz="8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800"/>
              <a:buNone/>
              <a:defRPr sz="8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800"/>
              <a:buNone/>
              <a:defRPr sz="8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800"/>
              <a:buNone/>
              <a:defRPr sz="8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800"/>
              <a:buNone/>
              <a:defRPr sz="8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8800"/>
              <a:buNone/>
              <a:defRPr sz="8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1"/>
          <p:cNvSpPr txBox="1">
            <a:spLocks noGrp="1"/>
          </p:cNvSpPr>
          <p:nvPr>
            <p:ph type="title" hasCustomPrompt="1"/>
          </p:nvPr>
        </p:nvSpPr>
        <p:spPr>
          <a:xfrm>
            <a:off x="654570" y="5840339"/>
            <a:ext cx="17893200" cy="10367400"/>
          </a:xfrm>
          <a:prstGeom prst="rect">
            <a:avLst/>
          </a:prstGeom>
        </p:spPr>
        <p:txBody>
          <a:bodyPr spcFirstLastPara="1" wrap="square" lIns="288900" tIns="288900" rIns="288900" bIns="2889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7900"/>
              <a:buNone/>
              <a:defRPr sz="37900"/>
            </a:lvl1pPr>
            <a:lvl2pPr lvl="1" algn="ctr">
              <a:spcBef>
                <a:spcPts val="0"/>
              </a:spcBef>
              <a:spcAft>
                <a:spcPts val="0"/>
              </a:spcAft>
              <a:buSzPts val="37900"/>
              <a:buNone/>
              <a:defRPr sz="37900"/>
            </a:lvl2pPr>
            <a:lvl3pPr lvl="2" algn="ctr">
              <a:spcBef>
                <a:spcPts val="0"/>
              </a:spcBef>
              <a:spcAft>
                <a:spcPts val="0"/>
              </a:spcAft>
              <a:buSzPts val="37900"/>
              <a:buNone/>
              <a:defRPr sz="37900"/>
            </a:lvl3pPr>
            <a:lvl4pPr lvl="3" algn="ctr">
              <a:spcBef>
                <a:spcPts val="0"/>
              </a:spcBef>
              <a:spcAft>
                <a:spcPts val="0"/>
              </a:spcAft>
              <a:buSzPts val="37900"/>
              <a:buNone/>
              <a:defRPr sz="37900"/>
            </a:lvl4pPr>
            <a:lvl5pPr lvl="4" algn="ctr">
              <a:spcBef>
                <a:spcPts val="0"/>
              </a:spcBef>
              <a:spcAft>
                <a:spcPts val="0"/>
              </a:spcAft>
              <a:buSzPts val="37900"/>
              <a:buNone/>
              <a:defRPr sz="37900"/>
            </a:lvl5pPr>
            <a:lvl6pPr lvl="5" algn="ctr">
              <a:spcBef>
                <a:spcPts val="0"/>
              </a:spcBef>
              <a:spcAft>
                <a:spcPts val="0"/>
              </a:spcAft>
              <a:buSzPts val="37900"/>
              <a:buNone/>
              <a:defRPr sz="37900"/>
            </a:lvl6pPr>
            <a:lvl7pPr lvl="6" algn="ctr">
              <a:spcBef>
                <a:spcPts val="0"/>
              </a:spcBef>
              <a:spcAft>
                <a:spcPts val="0"/>
              </a:spcAft>
              <a:buSzPts val="37900"/>
              <a:buNone/>
              <a:defRPr sz="37900"/>
            </a:lvl7pPr>
            <a:lvl8pPr lvl="7" algn="ctr">
              <a:spcBef>
                <a:spcPts val="0"/>
              </a:spcBef>
              <a:spcAft>
                <a:spcPts val="0"/>
              </a:spcAft>
              <a:buSzPts val="37900"/>
              <a:buNone/>
              <a:defRPr sz="37900"/>
            </a:lvl8pPr>
            <a:lvl9pPr lvl="8" algn="ctr">
              <a:spcBef>
                <a:spcPts val="0"/>
              </a:spcBef>
              <a:spcAft>
                <a:spcPts val="0"/>
              </a:spcAft>
              <a:buSzPts val="37900"/>
              <a:buNone/>
              <a:defRPr sz="37900"/>
            </a:lvl9pPr>
          </a:lstStyle>
          <a:p>
            <a:r>
              <a:t>xx%</a:t>
            </a:r>
          </a:p>
        </p:txBody>
      </p:sp>
      <p:sp>
        <p:nvSpPr>
          <p:cNvPr id="45" name="Google Shape;45;p11"/>
          <p:cNvSpPr txBox="1">
            <a:spLocks noGrp="1"/>
          </p:cNvSpPr>
          <p:nvPr>
            <p:ph type="body" idx="1"/>
          </p:nvPr>
        </p:nvSpPr>
        <p:spPr>
          <a:xfrm>
            <a:off x="654570" y="16643745"/>
            <a:ext cx="17893200" cy="68682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marL="457200" lvl="0" indent="-533400" algn="ctr">
              <a:spcBef>
                <a:spcPts val="0"/>
              </a:spcBef>
              <a:spcAft>
                <a:spcPts val="0"/>
              </a:spcAft>
              <a:buSzPts val="4800"/>
              <a:buChar char="●"/>
              <a:defRPr/>
            </a:lvl1pPr>
            <a:lvl2pPr marL="914400" lvl="1" indent="-508000" algn="ctr">
              <a:spcBef>
                <a:spcPts val="5100"/>
              </a:spcBef>
              <a:spcAft>
                <a:spcPts val="0"/>
              </a:spcAft>
              <a:buSzPts val="4400"/>
              <a:buChar char="○"/>
              <a:defRPr/>
            </a:lvl2pPr>
            <a:lvl3pPr marL="1371600" lvl="2" indent="-508000" algn="ctr">
              <a:spcBef>
                <a:spcPts val="5100"/>
              </a:spcBef>
              <a:spcAft>
                <a:spcPts val="0"/>
              </a:spcAft>
              <a:buSzPts val="4400"/>
              <a:buChar char="■"/>
              <a:defRPr/>
            </a:lvl3pPr>
            <a:lvl4pPr marL="1828800" lvl="3" indent="-508000" algn="ctr">
              <a:spcBef>
                <a:spcPts val="5100"/>
              </a:spcBef>
              <a:spcAft>
                <a:spcPts val="0"/>
              </a:spcAft>
              <a:buSzPts val="4400"/>
              <a:buChar char="●"/>
              <a:defRPr/>
            </a:lvl4pPr>
            <a:lvl5pPr marL="2286000" lvl="4" indent="-508000" algn="ctr">
              <a:spcBef>
                <a:spcPts val="5100"/>
              </a:spcBef>
              <a:spcAft>
                <a:spcPts val="0"/>
              </a:spcAft>
              <a:buSzPts val="4400"/>
              <a:buChar char="○"/>
              <a:defRPr/>
            </a:lvl5pPr>
            <a:lvl6pPr marL="2743200" lvl="5" indent="-508000" algn="ctr">
              <a:spcBef>
                <a:spcPts val="5100"/>
              </a:spcBef>
              <a:spcAft>
                <a:spcPts val="0"/>
              </a:spcAft>
              <a:buSzPts val="4400"/>
              <a:buChar char="■"/>
              <a:defRPr/>
            </a:lvl6pPr>
            <a:lvl7pPr marL="3200400" lvl="6" indent="-508000" algn="ctr">
              <a:spcBef>
                <a:spcPts val="5100"/>
              </a:spcBef>
              <a:spcAft>
                <a:spcPts val="0"/>
              </a:spcAft>
              <a:buSzPts val="4400"/>
              <a:buChar char="●"/>
              <a:defRPr/>
            </a:lvl7pPr>
            <a:lvl8pPr marL="3657600" lvl="7" indent="-508000" algn="ctr">
              <a:spcBef>
                <a:spcPts val="5100"/>
              </a:spcBef>
              <a:spcAft>
                <a:spcPts val="0"/>
              </a:spcAft>
              <a:buSzPts val="4400"/>
              <a:buChar char="○"/>
              <a:defRPr/>
            </a:lvl8pPr>
            <a:lvl9pPr marL="4114800" lvl="8" indent="-508000" algn="ctr">
              <a:spcBef>
                <a:spcPts val="5100"/>
              </a:spcBef>
              <a:spcAft>
                <a:spcPts val="5100"/>
              </a:spcAft>
              <a:buSzPts val="4400"/>
              <a:buChar char="■"/>
              <a:defRPr/>
            </a:lvl9pPr>
          </a:lstStyle>
          <a:p>
            <a:endParaRPr/>
          </a:p>
        </p:txBody>
      </p:sp>
      <p:sp>
        <p:nvSpPr>
          <p:cNvPr id="46" name="Google Shape;46;p11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Google Shape;48;p12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654570" y="11356486"/>
            <a:ext cx="17893200" cy="44448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1400"/>
              <a:buNone/>
              <a:defRPr sz="11400"/>
            </a:lvl1pPr>
            <a:lvl2pPr lvl="1" algn="ctr">
              <a:spcBef>
                <a:spcPts val="0"/>
              </a:spcBef>
              <a:spcAft>
                <a:spcPts val="0"/>
              </a:spcAft>
              <a:buSzPts val="11400"/>
              <a:buNone/>
              <a:defRPr sz="11400"/>
            </a:lvl2pPr>
            <a:lvl3pPr lvl="2" algn="ctr">
              <a:spcBef>
                <a:spcPts val="0"/>
              </a:spcBef>
              <a:spcAft>
                <a:spcPts val="0"/>
              </a:spcAft>
              <a:buSzPts val="11400"/>
              <a:buNone/>
              <a:defRPr sz="11400"/>
            </a:lvl3pPr>
            <a:lvl4pPr lvl="3" algn="ctr">
              <a:spcBef>
                <a:spcPts val="0"/>
              </a:spcBef>
              <a:spcAft>
                <a:spcPts val="0"/>
              </a:spcAft>
              <a:buSzPts val="11400"/>
              <a:buNone/>
              <a:defRPr sz="11400"/>
            </a:lvl4pPr>
            <a:lvl5pPr lvl="4" algn="ctr">
              <a:spcBef>
                <a:spcPts val="0"/>
              </a:spcBef>
              <a:spcAft>
                <a:spcPts val="0"/>
              </a:spcAft>
              <a:buSzPts val="11400"/>
              <a:buNone/>
              <a:defRPr sz="11400"/>
            </a:lvl5pPr>
            <a:lvl6pPr lvl="5" algn="ctr">
              <a:spcBef>
                <a:spcPts val="0"/>
              </a:spcBef>
              <a:spcAft>
                <a:spcPts val="0"/>
              </a:spcAft>
              <a:buSzPts val="11400"/>
              <a:buNone/>
              <a:defRPr sz="11400"/>
            </a:lvl6pPr>
            <a:lvl7pPr lvl="6" algn="ctr">
              <a:spcBef>
                <a:spcPts val="0"/>
              </a:spcBef>
              <a:spcAft>
                <a:spcPts val="0"/>
              </a:spcAft>
              <a:buSzPts val="11400"/>
              <a:buNone/>
              <a:defRPr sz="11400"/>
            </a:lvl7pPr>
            <a:lvl8pPr lvl="7" algn="ctr">
              <a:spcBef>
                <a:spcPts val="0"/>
              </a:spcBef>
              <a:spcAft>
                <a:spcPts val="0"/>
              </a:spcAft>
              <a:buSzPts val="11400"/>
              <a:buNone/>
              <a:defRPr sz="11400"/>
            </a:lvl8pPr>
            <a:lvl9pPr lvl="8" algn="ctr">
              <a:spcBef>
                <a:spcPts val="0"/>
              </a:spcBef>
              <a:spcAft>
                <a:spcPts val="0"/>
              </a:spcAft>
              <a:buSzPts val="11400"/>
              <a:buNone/>
              <a:defRPr sz="114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654570" y="6085067"/>
            <a:ext cx="17893200" cy="180387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marL="457200" lvl="0" indent="-533400">
              <a:spcBef>
                <a:spcPts val="0"/>
              </a:spcBef>
              <a:spcAft>
                <a:spcPts val="0"/>
              </a:spcAft>
              <a:buSzPts val="4800"/>
              <a:buChar char="●"/>
              <a:defRPr/>
            </a:lvl1pPr>
            <a:lvl2pPr marL="914400" lvl="1" indent="-508000">
              <a:spcBef>
                <a:spcPts val="5100"/>
              </a:spcBef>
              <a:spcAft>
                <a:spcPts val="0"/>
              </a:spcAft>
              <a:buSzPts val="4400"/>
              <a:buChar char="○"/>
              <a:defRPr/>
            </a:lvl2pPr>
            <a:lvl3pPr marL="1371600" lvl="2" indent="-508000">
              <a:spcBef>
                <a:spcPts val="5100"/>
              </a:spcBef>
              <a:spcAft>
                <a:spcPts val="0"/>
              </a:spcAft>
              <a:buSzPts val="4400"/>
              <a:buChar char="■"/>
              <a:defRPr/>
            </a:lvl3pPr>
            <a:lvl4pPr marL="1828800" lvl="3" indent="-508000">
              <a:spcBef>
                <a:spcPts val="5100"/>
              </a:spcBef>
              <a:spcAft>
                <a:spcPts val="0"/>
              </a:spcAft>
              <a:buSzPts val="4400"/>
              <a:buChar char="●"/>
              <a:defRPr/>
            </a:lvl4pPr>
            <a:lvl5pPr marL="2286000" lvl="4" indent="-508000">
              <a:spcBef>
                <a:spcPts val="5100"/>
              </a:spcBef>
              <a:spcAft>
                <a:spcPts val="0"/>
              </a:spcAft>
              <a:buSzPts val="4400"/>
              <a:buChar char="○"/>
              <a:defRPr/>
            </a:lvl5pPr>
            <a:lvl6pPr marL="2743200" lvl="5" indent="-508000">
              <a:spcBef>
                <a:spcPts val="5100"/>
              </a:spcBef>
              <a:spcAft>
                <a:spcPts val="0"/>
              </a:spcAft>
              <a:buSzPts val="4400"/>
              <a:buChar char="■"/>
              <a:defRPr/>
            </a:lvl6pPr>
            <a:lvl7pPr marL="3200400" lvl="6" indent="-508000">
              <a:spcBef>
                <a:spcPts val="5100"/>
              </a:spcBef>
              <a:spcAft>
                <a:spcPts val="0"/>
              </a:spcAft>
              <a:buSzPts val="4400"/>
              <a:buChar char="●"/>
              <a:defRPr/>
            </a:lvl7pPr>
            <a:lvl8pPr marL="3657600" lvl="7" indent="-508000">
              <a:spcBef>
                <a:spcPts val="5100"/>
              </a:spcBef>
              <a:spcAft>
                <a:spcPts val="0"/>
              </a:spcAft>
              <a:buSzPts val="4400"/>
              <a:buChar char="○"/>
              <a:defRPr/>
            </a:lvl8pPr>
            <a:lvl9pPr marL="4114800" lvl="8" indent="-508000">
              <a:spcBef>
                <a:spcPts val="5100"/>
              </a:spcBef>
              <a:spcAft>
                <a:spcPts val="5100"/>
              </a:spcAft>
              <a:buSzPts val="4400"/>
              <a:buChar char="■"/>
              <a:defRPr/>
            </a:lvl9pPr>
          </a:lstStyle>
          <a:p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5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9pPr>
          </a:lstStyle>
          <a:p>
            <a:endParaRPr/>
          </a:p>
        </p:txBody>
      </p:sp>
      <p:sp>
        <p:nvSpPr>
          <p:cNvPr id="21" name="Google Shape;21;p5"/>
          <p:cNvSpPr txBox="1">
            <a:spLocks noGrp="1"/>
          </p:cNvSpPr>
          <p:nvPr>
            <p:ph type="body" idx="1"/>
          </p:nvPr>
        </p:nvSpPr>
        <p:spPr>
          <a:xfrm>
            <a:off x="654570" y="6085067"/>
            <a:ext cx="8399700" cy="180387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marL="457200" lvl="0" indent="-508000">
              <a:spcBef>
                <a:spcPts val="0"/>
              </a:spcBef>
              <a:spcAft>
                <a:spcPts val="0"/>
              </a:spcAft>
              <a:buSzPts val="4400"/>
              <a:buChar char="●"/>
              <a:defRPr sz="4400"/>
            </a:lvl1pPr>
            <a:lvl2pPr marL="914400" lvl="1" indent="-469900">
              <a:spcBef>
                <a:spcPts val="5100"/>
              </a:spcBef>
              <a:spcAft>
                <a:spcPts val="0"/>
              </a:spcAft>
              <a:buSzPts val="3800"/>
              <a:buChar char="○"/>
              <a:defRPr sz="3800"/>
            </a:lvl2pPr>
            <a:lvl3pPr marL="1371600" lvl="2" indent="-469900">
              <a:spcBef>
                <a:spcPts val="5100"/>
              </a:spcBef>
              <a:spcAft>
                <a:spcPts val="0"/>
              </a:spcAft>
              <a:buSzPts val="3800"/>
              <a:buChar char="■"/>
              <a:defRPr sz="3800"/>
            </a:lvl3pPr>
            <a:lvl4pPr marL="1828800" lvl="3" indent="-469900">
              <a:spcBef>
                <a:spcPts val="5100"/>
              </a:spcBef>
              <a:spcAft>
                <a:spcPts val="0"/>
              </a:spcAft>
              <a:buSzPts val="3800"/>
              <a:buChar char="●"/>
              <a:defRPr sz="3800"/>
            </a:lvl4pPr>
            <a:lvl5pPr marL="2286000" lvl="4" indent="-469900">
              <a:spcBef>
                <a:spcPts val="5100"/>
              </a:spcBef>
              <a:spcAft>
                <a:spcPts val="0"/>
              </a:spcAft>
              <a:buSzPts val="3800"/>
              <a:buChar char="○"/>
              <a:defRPr sz="3800"/>
            </a:lvl5pPr>
            <a:lvl6pPr marL="2743200" lvl="5" indent="-469900">
              <a:spcBef>
                <a:spcPts val="5100"/>
              </a:spcBef>
              <a:spcAft>
                <a:spcPts val="0"/>
              </a:spcAft>
              <a:buSzPts val="3800"/>
              <a:buChar char="■"/>
              <a:defRPr sz="3800"/>
            </a:lvl6pPr>
            <a:lvl7pPr marL="3200400" lvl="6" indent="-469900">
              <a:spcBef>
                <a:spcPts val="5100"/>
              </a:spcBef>
              <a:spcAft>
                <a:spcPts val="0"/>
              </a:spcAft>
              <a:buSzPts val="3800"/>
              <a:buChar char="●"/>
              <a:defRPr sz="3800"/>
            </a:lvl7pPr>
            <a:lvl8pPr marL="3657600" lvl="7" indent="-469900">
              <a:spcBef>
                <a:spcPts val="5100"/>
              </a:spcBef>
              <a:spcAft>
                <a:spcPts val="0"/>
              </a:spcAft>
              <a:buSzPts val="3800"/>
              <a:buChar char="○"/>
              <a:defRPr sz="3800"/>
            </a:lvl8pPr>
            <a:lvl9pPr marL="4114800" lvl="8" indent="-469900">
              <a:spcBef>
                <a:spcPts val="5100"/>
              </a:spcBef>
              <a:spcAft>
                <a:spcPts val="5100"/>
              </a:spcAft>
              <a:buSzPts val="3800"/>
              <a:buChar char="■"/>
              <a:defRPr sz="3800"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2"/>
          </p:nvPr>
        </p:nvSpPr>
        <p:spPr>
          <a:xfrm>
            <a:off x="10148040" y="6085067"/>
            <a:ext cx="8399700" cy="180387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marL="457200" lvl="0" indent="-508000">
              <a:spcBef>
                <a:spcPts val="0"/>
              </a:spcBef>
              <a:spcAft>
                <a:spcPts val="0"/>
              </a:spcAft>
              <a:buSzPts val="4400"/>
              <a:buChar char="●"/>
              <a:defRPr sz="4400"/>
            </a:lvl1pPr>
            <a:lvl2pPr marL="914400" lvl="1" indent="-469900">
              <a:spcBef>
                <a:spcPts val="5100"/>
              </a:spcBef>
              <a:spcAft>
                <a:spcPts val="0"/>
              </a:spcAft>
              <a:buSzPts val="3800"/>
              <a:buChar char="○"/>
              <a:defRPr sz="3800"/>
            </a:lvl2pPr>
            <a:lvl3pPr marL="1371600" lvl="2" indent="-469900">
              <a:spcBef>
                <a:spcPts val="5100"/>
              </a:spcBef>
              <a:spcAft>
                <a:spcPts val="0"/>
              </a:spcAft>
              <a:buSzPts val="3800"/>
              <a:buChar char="■"/>
              <a:defRPr sz="3800"/>
            </a:lvl3pPr>
            <a:lvl4pPr marL="1828800" lvl="3" indent="-469900">
              <a:spcBef>
                <a:spcPts val="5100"/>
              </a:spcBef>
              <a:spcAft>
                <a:spcPts val="0"/>
              </a:spcAft>
              <a:buSzPts val="3800"/>
              <a:buChar char="●"/>
              <a:defRPr sz="3800"/>
            </a:lvl4pPr>
            <a:lvl5pPr marL="2286000" lvl="4" indent="-469900">
              <a:spcBef>
                <a:spcPts val="5100"/>
              </a:spcBef>
              <a:spcAft>
                <a:spcPts val="0"/>
              </a:spcAft>
              <a:buSzPts val="3800"/>
              <a:buChar char="○"/>
              <a:defRPr sz="3800"/>
            </a:lvl5pPr>
            <a:lvl6pPr marL="2743200" lvl="5" indent="-469900">
              <a:spcBef>
                <a:spcPts val="5100"/>
              </a:spcBef>
              <a:spcAft>
                <a:spcPts val="0"/>
              </a:spcAft>
              <a:buSzPts val="3800"/>
              <a:buChar char="■"/>
              <a:defRPr sz="3800"/>
            </a:lvl6pPr>
            <a:lvl7pPr marL="3200400" lvl="6" indent="-469900">
              <a:spcBef>
                <a:spcPts val="5100"/>
              </a:spcBef>
              <a:spcAft>
                <a:spcPts val="0"/>
              </a:spcAft>
              <a:buSzPts val="3800"/>
              <a:buChar char="●"/>
              <a:defRPr sz="3800"/>
            </a:lvl7pPr>
            <a:lvl8pPr marL="3657600" lvl="7" indent="-469900">
              <a:spcBef>
                <a:spcPts val="5100"/>
              </a:spcBef>
              <a:spcAft>
                <a:spcPts val="0"/>
              </a:spcAft>
              <a:buSzPts val="3800"/>
              <a:buChar char="○"/>
              <a:defRPr sz="3800"/>
            </a:lvl8pPr>
            <a:lvl9pPr marL="4114800" lvl="8" indent="-469900">
              <a:spcBef>
                <a:spcPts val="5100"/>
              </a:spcBef>
              <a:spcAft>
                <a:spcPts val="5100"/>
              </a:spcAft>
              <a:buSzPts val="3800"/>
              <a:buChar char="■"/>
              <a:defRPr sz="38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6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8800"/>
              <a:buNone/>
              <a:defRPr/>
            </a:lvl9pPr>
          </a:lstStyle>
          <a:p>
            <a:endParaRPr/>
          </a:p>
        </p:txBody>
      </p:sp>
      <p:sp>
        <p:nvSpPr>
          <p:cNvPr id="26" name="Google Shape;26;p6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7"/>
          <p:cNvSpPr txBox="1">
            <a:spLocks noGrp="1"/>
          </p:cNvSpPr>
          <p:nvPr>
            <p:ph type="title"/>
          </p:nvPr>
        </p:nvSpPr>
        <p:spPr>
          <a:xfrm>
            <a:off x="654570" y="2933567"/>
            <a:ext cx="5896800" cy="3990000"/>
          </a:xfrm>
          <a:prstGeom prst="rect">
            <a:avLst/>
          </a:prstGeom>
        </p:spPr>
        <p:txBody>
          <a:bodyPr spcFirstLastPara="1" wrap="square" lIns="288900" tIns="288900" rIns="288900" bIns="288900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7600"/>
              <a:buNone/>
              <a:defRPr sz="7600"/>
            </a:lvl1pPr>
            <a:lvl2pPr lvl="1">
              <a:spcBef>
                <a:spcPts val="0"/>
              </a:spcBef>
              <a:spcAft>
                <a:spcPts val="0"/>
              </a:spcAft>
              <a:buSzPts val="7600"/>
              <a:buNone/>
              <a:defRPr sz="7600"/>
            </a:lvl2pPr>
            <a:lvl3pPr lvl="2">
              <a:spcBef>
                <a:spcPts val="0"/>
              </a:spcBef>
              <a:spcAft>
                <a:spcPts val="0"/>
              </a:spcAft>
              <a:buSzPts val="7600"/>
              <a:buNone/>
              <a:defRPr sz="7600"/>
            </a:lvl3pPr>
            <a:lvl4pPr lvl="3">
              <a:spcBef>
                <a:spcPts val="0"/>
              </a:spcBef>
              <a:spcAft>
                <a:spcPts val="0"/>
              </a:spcAft>
              <a:buSzPts val="7600"/>
              <a:buNone/>
              <a:defRPr sz="7600"/>
            </a:lvl4pPr>
            <a:lvl5pPr lvl="4">
              <a:spcBef>
                <a:spcPts val="0"/>
              </a:spcBef>
              <a:spcAft>
                <a:spcPts val="0"/>
              </a:spcAft>
              <a:buSzPts val="7600"/>
              <a:buNone/>
              <a:defRPr sz="7600"/>
            </a:lvl5pPr>
            <a:lvl6pPr lvl="5">
              <a:spcBef>
                <a:spcPts val="0"/>
              </a:spcBef>
              <a:spcAft>
                <a:spcPts val="0"/>
              </a:spcAft>
              <a:buSzPts val="7600"/>
              <a:buNone/>
              <a:defRPr sz="7600"/>
            </a:lvl6pPr>
            <a:lvl7pPr lvl="6">
              <a:spcBef>
                <a:spcPts val="0"/>
              </a:spcBef>
              <a:spcAft>
                <a:spcPts val="0"/>
              </a:spcAft>
              <a:buSzPts val="7600"/>
              <a:buNone/>
              <a:defRPr sz="7600"/>
            </a:lvl7pPr>
            <a:lvl8pPr lvl="7">
              <a:spcBef>
                <a:spcPts val="0"/>
              </a:spcBef>
              <a:spcAft>
                <a:spcPts val="0"/>
              </a:spcAft>
              <a:buSzPts val="7600"/>
              <a:buNone/>
              <a:defRPr sz="7600"/>
            </a:lvl8pPr>
            <a:lvl9pPr lvl="8">
              <a:spcBef>
                <a:spcPts val="0"/>
              </a:spcBef>
              <a:spcAft>
                <a:spcPts val="0"/>
              </a:spcAft>
              <a:buSzPts val="7600"/>
              <a:buNone/>
              <a:defRPr sz="7600"/>
            </a:lvl9pPr>
          </a:lstStyle>
          <a:p>
            <a:endParaRPr/>
          </a:p>
        </p:txBody>
      </p:sp>
      <p:sp>
        <p:nvSpPr>
          <p:cNvPr id="29" name="Google Shape;29;p7"/>
          <p:cNvSpPr txBox="1">
            <a:spLocks noGrp="1"/>
          </p:cNvSpPr>
          <p:nvPr>
            <p:ph type="body" idx="1"/>
          </p:nvPr>
        </p:nvSpPr>
        <p:spPr>
          <a:xfrm>
            <a:off x="654570" y="7337087"/>
            <a:ext cx="5896800" cy="167871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marL="457200" lvl="0" indent="-469900">
              <a:spcBef>
                <a:spcPts val="0"/>
              </a:spcBef>
              <a:spcAft>
                <a:spcPts val="0"/>
              </a:spcAft>
              <a:buSzPts val="3800"/>
              <a:buChar char="●"/>
              <a:defRPr sz="3800"/>
            </a:lvl1pPr>
            <a:lvl2pPr marL="914400" lvl="1" indent="-469900">
              <a:spcBef>
                <a:spcPts val="5100"/>
              </a:spcBef>
              <a:spcAft>
                <a:spcPts val="0"/>
              </a:spcAft>
              <a:buSzPts val="3800"/>
              <a:buChar char="○"/>
              <a:defRPr sz="3800"/>
            </a:lvl2pPr>
            <a:lvl3pPr marL="1371600" lvl="2" indent="-469900">
              <a:spcBef>
                <a:spcPts val="5100"/>
              </a:spcBef>
              <a:spcAft>
                <a:spcPts val="0"/>
              </a:spcAft>
              <a:buSzPts val="3800"/>
              <a:buChar char="■"/>
              <a:defRPr sz="3800"/>
            </a:lvl3pPr>
            <a:lvl4pPr marL="1828800" lvl="3" indent="-469900">
              <a:spcBef>
                <a:spcPts val="5100"/>
              </a:spcBef>
              <a:spcAft>
                <a:spcPts val="0"/>
              </a:spcAft>
              <a:buSzPts val="3800"/>
              <a:buChar char="●"/>
              <a:defRPr sz="3800"/>
            </a:lvl4pPr>
            <a:lvl5pPr marL="2286000" lvl="4" indent="-469900">
              <a:spcBef>
                <a:spcPts val="5100"/>
              </a:spcBef>
              <a:spcAft>
                <a:spcPts val="0"/>
              </a:spcAft>
              <a:buSzPts val="3800"/>
              <a:buChar char="○"/>
              <a:defRPr sz="3800"/>
            </a:lvl5pPr>
            <a:lvl6pPr marL="2743200" lvl="5" indent="-469900">
              <a:spcBef>
                <a:spcPts val="5100"/>
              </a:spcBef>
              <a:spcAft>
                <a:spcPts val="0"/>
              </a:spcAft>
              <a:buSzPts val="3800"/>
              <a:buChar char="■"/>
              <a:defRPr sz="3800"/>
            </a:lvl6pPr>
            <a:lvl7pPr marL="3200400" lvl="6" indent="-469900">
              <a:spcBef>
                <a:spcPts val="5100"/>
              </a:spcBef>
              <a:spcAft>
                <a:spcPts val="0"/>
              </a:spcAft>
              <a:buSzPts val="3800"/>
              <a:buChar char="●"/>
              <a:defRPr sz="3800"/>
            </a:lvl7pPr>
            <a:lvl8pPr marL="3657600" lvl="7" indent="-469900">
              <a:spcBef>
                <a:spcPts val="5100"/>
              </a:spcBef>
              <a:spcAft>
                <a:spcPts val="0"/>
              </a:spcAft>
              <a:buSzPts val="3800"/>
              <a:buChar char="○"/>
              <a:defRPr sz="3800"/>
            </a:lvl8pPr>
            <a:lvl9pPr marL="4114800" lvl="8" indent="-469900">
              <a:spcBef>
                <a:spcPts val="5100"/>
              </a:spcBef>
              <a:spcAft>
                <a:spcPts val="5100"/>
              </a:spcAft>
              <a:buSzPts val="3800"/>
              <a:buChar char="■"/>
              <a:defRPr sz="38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8"/>
          <p:cNvSpPr txBox="1">
            <a:spLocks noGrp="1"/>
          </p:cNvSpPr>
          <p:nvPr>
            <p:ph type="title"/>
          </p:nvPr>
        </p:nvSpPr>
        <p:spPr>
          <a:xfrm>
            <a:off x="1029525" y="2376792"/>
            <a:ext cx="13372500" cy="215994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5200"/>
              <a:buNone/>
              <a:defRPr sz="15200"/>
            </a:lvl1pPr>
            <a:lvl2pPr lvl="1">
              <a:spcBef>
                <a:spcPts val="0"/>
              </a:spcBef>
              <a:spcAft>
                <a:spcPts val="0"/>
              </a:spcAft>
              <a:buSzPts val="15200"/>
              <a:buNone/>
              <a:defRPr sz="15200"/>
            </a:lvl2pPr>
            <a:lvl3pPr lvl="2">
              <a:spcBef>
                <a:spcPts val="0"/>
              </a:spcBef>
              <a:spcAft>
                <a:spcPts val="0"/>
              </a:spcAft>
              <a:buSzPts val="15200"/>
              <a:buNone/>
              <a:defRPr sz="15200"/>
            </a:lvl3pPr>
            <a:lvl4pPr lvl="3">
              <a:spcBef>
                <a:spcPts val="0"/>
              </a:spcBef>
              <a:spcAft>
                <a:spcPts val="0"/>
              </a:spcAft>
              <a:buSzPts val="15200"/>
              <a:buNone/>
              <a:defRPr sz="15200"/>
            </a:lvl4pPr>
            <a:lvl5pPr lvl="4">
              <a:spcBef>
                <a:spcPts val="0"/>
              </a:spcBef>
              <a:spcAft>
                <a:spcPts val="0"/>
              </a:spcAft>
              <a:buSzPts val="15200"/>
              <a:buNone/>
              <a:defRPr sz="15200"/>
            </a:lvl5pPr>
            <a:lvl6pPr lvl="5">
              <a:spcBef>
                <a:spcPts val="0"/>
              </a:spcBef>
              <a:spcAft>
                <a:spcPts val="0"/>
              </a:spcAft>
              <a:buSzPts val="15200"/>
              <a:buNone/>
              <a:defRPr sz="15200"/>
            </a:lvl6pPr>
            <a:lvl7pPr lvl="6">
              <a:spcBef>
                <a:spcPts val="0"/>
              </a:spcBef>
              <a:spcAft>
                <a:spcPts val="0"/>
              </a:spcAft>
              <a:buSzPts val="15200"/>
              <a:buNone/>
              <a:defRPr sz="15200"/>
            </a:lvl7pPr>
            <a:lvl8pPr lvl="7">
              <a:spcBef>
                <a:spcPts val="0"/>
              </a:spcBef>
              <a:spcAft>
                <a:spcPts val="0"/>
              </a:spcAft>
              <a:buSzPts val="15200"/>
              <a:buNone/>
              <a:defRPr sz="15200"/>
            </a:lvl8pPr>
            <a:lvl9pPr lvl="8">
              <a:spcBef>
                <a:spcPts val="0"/>
              </a:spcBef>
              <a:spcAft>
                <a:spcPts val="0"/>
              </a:spcAft>
              <a:buSzPts val="15200"/>
              <a:buNone/>
              <a:defRPr sz="15200"/>
            </a:lvl9pPr>
          </a:lstStyle>
          <a:p>
            <a:endParaRPr/>
          </a:p>
        </p:txBody>
      </p:sp>
      <p:sp>
        <p:nvSpPr>
          <p:cNvPr id="33" name="Google Shape;33;p8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9"/>
          <p:cNvSpPr/>
          <p:nvPr/>
        </p:nvSpPr>
        <p:spPr>
          <a:xfrm>
            <a:off x="9601200" y="-660"/>
            <a:ext cx="9601200" cy="271578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288900" tIns="288900" rIns="288900" bIns="288900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6" name="Google Shape;36;p9"/>
          <p:cNvSpPr txBox="1">
            <a:spLocks noGrp="1"/>
          </p:cNvSpPr>
          <p:nvPr>
            <p:ph type="title"/>
          </p:nvPr>
        </p:nvSpPr>
        <p:spPr>
          <a:xfrm>
            <a:off x="557550" y="6511163"/>
            <a:ext cx="8494800" cy="7826400"/>
          </a:xfrm>
          <a:prstGeom prst="rect">
            <a:avLst/>
          </a:prstGeom>
        </p:spPr>
        <p:txBody>
          <a:bodyPr spcFirstLastPara="1" wrap="square" lIns="288900" tIns="288900" rIns="288900" bIns="288900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3300"/>
              <a:buNone/>
              <a:defRPr sz="13300"/>
            </a:lvl1pPr>
            <a:lvl2pPr lvl="1" algn="ctr">
              <a:spcBef>
                <a:spcPts val="0"/>
              </a:spcBef>
              <a:spcAft>
                <a:spcPts val="0"/>
              </a:spcAft>
              <a:buSzPts val="13300"/>
              <a:buNone/>
              <a:defRPr sz="13300"/>
            </a:lvl2pPr>
            <a:lvl3pPr lvl="2" algn="ctr">
              <a:spcBef>
                <a:spcPts val="0"/>
              </a:spcBef>
              <a:spcAft>
                <a:spcPts val="0"/>
              </a:spcAft>
              <a:buSzPts val="13300"/>
              <a:buNone/>
              <a:defRPr sz="13300"/>
            </a:lvl3pPr>
            <a:lvl4pPr lvl="3" algn="ctr">
              <a:spcBef>
                <a:spcPts val="0"/>
              </a:spcBef>
              <a:spcAft>
                <a:spcPts val="0"/>
              </a:spcAft>
              <a:buSzPts val="13300"/>
              <a:buNone/>
              <a:defRPr sz="13300"/>
            </a:lvl4pPr>
            <a:lvl5pPr lvl="4" algn="ctr">
              <a:spcBef>
                <a:spcPts val="0"/>
              </a:spcBef>
              <a:spcAft>
                <a:spcPts val="0"/>
              </a:spcAft>
              <a:buSzPts val="13300"/>
              <a:buNone/>
              <a:defRPr sz="13300"/>
            </a:lvl5pPr>
            <a:lvl6pPr lvl="5" algn="ctr">
              <a:spcBef>
                <a:spcPts val="0"/>
              </a:spcBef>
              <a:spcAft>
                <a:spcPts val="0"/>
              </a:spcAft>
              <a:buSzPts val="13300"/>
              <a:buNone/>
              <a:defRPr sz="13300"/>
            </a:lvl6pPr>
            <a:lvl7pPr lvl="6" algn="ctr">
              <a:spcBef>
                <a:spcPts val="0"/>
              </a:spcBef>
              <a:spcAft>
                <a:spcPts val="0"/>
              </a:spcAft>
              <a:buSzPts val="13300"/>
              <a:buNone/>
              <a:defRPr sz="13300"/>
            </a:lvl7pPr>
            <a:lvl8pPr lvl="7" algn="ctr">
              <a:spcBef>
                <a:spcPts val="0"/>
              </a:spcBef>
              <a:spcAft>
                <a:spcPts val="0"/>
              </a:spcAft>
              <a:buSzPts val="13300"/>
              <a:buNone/>
              <a:defRPr sz="13300"/>
            </a:lvl8pPr>
            <a:lvl9pPr lvl="8" algn="ctr">
              <a:spcBef>
                <a:spcPts val="0"/>
              </a:spcBef>
              <a:spcAft>
                <a:spcPts val="0"/>
              </a:spcAft>
              <a:buSzPts val="13300"/>
              <a:buNone/>
              <a:defRPr sz="13300"/>
            </a:lvl9pPr>
          </a:lstStyle>
          <a:p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subTitle" idx="1"/>
          </p:nvPr>
        </p:nvSpPr>
        <p:spPr>
          <a:xfrm>
            <a:off x="557550" y="14800233"/>
            <a:ext cx="8494800" cy="65214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600"/>
              <a:buNone/>
              <a:defRPr sz="6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600"/>
              <a:buNone/>
              <a:defRPr sz="6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600"/>
              <a:buNone/>
              <a:defRPr sz="6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600"/>
              <a:buNone/>
              <a:defRPr sz="6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600"/>
              <a:buNone/>
              <a:defRPr sz="6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600"/>
              <a:buNone/>
              <a:defRPr sz="6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600"/>
              <a:buNone/>
              <a:defRPr sz="6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600"/>
              <a:buNone/>
              <a:defRPr sz="6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6600"/>
              <a:buNone/>
              <a:defRPr sz="66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body" idx="2"/>
          </p:nvPr>
        </p:nvSpPr>
        <p:spPr>
          <a:xfrm>
            <a:off x="10372950" y="3823115"/>
            <a:ext cx="8057700" cy="195102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marL="457200" lvl="0" indent="-533400">
              <a:spcBef>
                <a:spcPts val="0"/>
              </a:spcBef>
              <a:spcAft>
                <a:spcPts val="0"/>
              </a:spcAft>
              <a:buSzPts val="4800"/>
              <a:buChar char="●"/>
              <a:defRPr/>
            </a:lvl1pPr>
            <a:lvl2pPr marL="914400" lvl="1" indent="-508000">
              <a:spcBef>
                <a:spcPts val="5100"/>
              </a:spcBef>
              <a:spcAft>
                <a:spcPts val="0"/>
              </a:spcAft>
              <a:buSzPts val="4400"/>
              <a:buChar char="○"/>
              <a:defRPr/>
            </a:lvl2pPr>
            <a:lvl3pPr marL="1371600" lvl="2" indent="-508000">
              <a:spcBef>
                <a:spcPts val="5100"/>
              </a:spcBef>
              <a:spcAft>
                <a:spcPts val="0"/>
              </a:spcAft>
              <a:buSzPts val="4400"/>
              <a:buChar char="■"/>
              <a:defRPr/>
            </a:lvl3pPr>
            <a:lvl4pPr marL="1828800" lvl="3" indent="-508000">
              <a:spcBef>
                <a:spcPts val="5100"/>
              </a:spcBef>
              <a:spcAft>
                <a:spcPts val="0"/>
              </a:spcAft>
              <a:buSzPts val="4400"/>
              <a:buChar char="●"/>
              <a:defRPr/>
            </a:lvl4pPr>
            <a:lvl5pPr marL="2286000" lvl="4" indent="-508000">
              <a:spcBef>
                <a:spcPts val="5100"/>
              </a:spcBef>
              <a:spcAft>
                <a:spcPts val="0"/>
              </a:spcAft>
              <a:buSzPts val="4400"/>
              <a:buChar char="○"/>
              <a:defRPr/>
            </a:lvl5pPr>
            <a:lvl6pPr marL="2743200" lvl="5" indent="-508000">
              <a:spcBef>
                <a:spcPts val="5100"/>
              </a:spcBef>
              <a:spcAft>
                <a:spcPts val="0"/>
              </a:spcAft>
              <a:buSzPts val="4400"/>
              <a:buChar char="■"/>
              <a:defRPr/>
            </a:lvl6pPr>
            <a:lvl7pPr marL="3200400" lvl="6" indent="-508000">
              <a:spcBef>
                <a:spcPts val="5100"/>
              </a:spcBef>
              <a:spcAft>
                <a:spcPts val="0"/>
              </a:spcAft>
              <a:buSzPts val="4400"/>
              <a:buChar char="●"/>
              <a:defRPr/>
            </a:lvl7pPr>
            <a:lvl8pPr marL="3657600" lvl="7" indent="-508000">
              <a:spcBef>
                <a:spcPts val="5100"/>
              </a:spcBef>
              <a:spcAft>
                <a:spcPts val="0"/>
              </a:spcAft>
              <a:buSzPts val="4400"/>
              <a:buChar char="○"/>
              <a:defRPr/>
            </a:lvl8pPr>
            <a:lvl9pPr marL="4114800" lvl="8" indent="-508000">
              <a:spcBef>
                <a:spcPts val="5100"/>
              </a:spcBef>
              <a:spcAft>
                <a:spcPts val="5100"/>
              </a:spcAft>
              <a:buSzPts val="4400"/>
              <a:buChar char="■"/>
              <a:defRPr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10"/>
          <p:cNvSpPr txBox="1">
            <a:spLocks noGrp="1"/>
          </p:cNvSpPr>
          <p:nvPr>
            <p:ph type="body" idx="1"/>
          </p:nvPr>
        </p:nvSpPr>
        <p:spPr>
          <a:xfrm>
            <a:off x="654570" y="22337432"/>
            <a:ext cx="12597600" cy="31950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/>
            </a:lvl1pPr>
          </a:lstStyle>
          <a:p>
            <a:endParaRPr/>
          </a:p>
        </p:txBody>
      </p:sp>
      <p:sp>
        <p:nvSpPr>
          <p:cNvPr id="42" name="Google Shape;42;p10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288900" tIns="288900" rIns="288900" bIns="288900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rgbClr val="45818E"/>
              </a:buClr>
              <a:buSzPts val="8800"/>
              <a:buFont typeface="Open Sans"/>
              <a:buNone/>
              <a:defRPr sz="8800">
                <a:solidFill>
                  <a:srgbClr val="45818E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800"/>
              <a:buNone/>
              <a:defRPr sz="8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800"/>
              <a:buNone/>
              <a:defRPr sz="8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800"/>
              <a:buNone/>
              <a:defRPr sz="8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800"/>
              <a:buNone/>
              <a:defRPr sz="8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800"/>
              <a:buNone/>
              <a:defRPr sz="8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800"/>
              <a:buNone/>
              <a:defRPr sz="8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800"/>
              <a:buNone/>
              <a:defRPr sz="8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8800"/>
              <a:buNone/>
              <a:defRPr sz="8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654570" y="6085067"/>
            <a:ext cx="17893200" cy="18038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288900" tIns="288900" rIns="288900" bIns="288900" anchor="t" anchorCtr="0">
            <a:noAutofit/>
          </a:bodyPr>
          <a:lstStyle>
            <a:lvl1pPr marL="457200" lvl="0" indent="-533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800"/>
              <a:buFont typeface="Open Sans"/>
              <a:buChar char="●"/>
              <a:defRPr sz="4800" b="1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1pPr>
            <a:lvl2pPr marL="914400" lvl="1" indent="-508000">
              <a:lnSpc>
                <a:spcPct val="115000"/>
              </a:lnSpc>
              <a:spcBef>
                <a:spcPts val="510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Open Sans"/>
              <a:buChar char="○"/>
              <a:defRPr sz="44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2pPr>
            <a:lvl3pPr marL="1371600" lvl="2" indent="-508000">
              <a:lnSpc>
                <a:spcPct val="115000"/>
              </a:lnSpc>
              <a:spcBef>
                <a:spcPts val="510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Open Sans"/>
              <a:buChar char="■"/>
              <a:defRPr sz="44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3pPr>
            <a:lvl4pPr marL="1828800" lvl="3" indent="-508000">
              <a:lnSpc>
                <a:spcPct val="115000"/>
              </a:lnSpc>
              <a:spcBef>
                <a:spcPts val="510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Open Sans"/>
              <a:buChar char="●"/>
              <a:defRPr sz="44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4pPr>
            <a:lvl5pPr marL="2286000" lvl="4" indent="-508000">
              <a:lnSpc>
                <a:spcPct val="115000"/>
              </a:lnSpc>
              <a:spcBef>
                <a:spcPts val="510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Open Sans"/>
              <a:buChar char="○"/>
              <a:defRPr sz="44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5pPr>
            <a:lvl6pPr marL="2743200" lvl="5" indent="-508000">
              <a:lnSpc>
                <a:spcPct val="115000"/>
              </a:lnSpc>
              <a:spcBef>
                <a:spcPts val="510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Open Sans"/>
              <a:buChar char="■"/>
              <a:defRPr sz="44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6pPr>
            <a:lvl7pPr marL="3200400" lvl="6" indent="-508000">
              <a:lnSpc>
                <a:spcPct val="115000"/>
              </a:lnSpc>
              <a:spcBef>
                <a:spcPts val="510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Open Sans"/>
              <a:buChar char="●"/>
              <a:defRPr sz="44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7pPr>
            <a:lvl8pPr marL="3657600" lvl="7" indent="-508000">
              <a:lnSpc>
                <a:spcPct val="115000"/>
              </a:lnSpc>
              <a:spcBef>
                <a:spcPts val="5100"/>
              </a:spcBef>
              <a:spcAft>
                <a:spcPts val="0"/>
              </a:spcAft>
              <a:buClr>
                <a:schemeClr val="dk2"/>
              </a:buClr>
              <a:buSzPts val="4400"/>
              <a:buFont typeface="Open Sans"/>
              <a:buChar char="○"/>
              <a:defRPr sz="44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8pPr>
            <a:lvl9pPr marL="4114800" lvl="8" indent="-508000">
              <a:lnSpc>
                <a:spcPct val="115000"/>
              </a:lnSpc>
              <a:spcBef>
                <a:spcPts val="5100"/>
              </a:spcBef>
              <a:spcAft>
                <a:spcPts val="5100"/>
              </a:spcAft>
              <a:buClr>
                <a:schemeClr val="dk2"/>
              </a:buClr>
              <a:buSzPts val="4400"/>
              <a:buFont typeface="Open Sans"/>
              <a:buChar char="■"/>
              <a:defRPr sz="4400">
                <a:solidFill>
                  <a:schemeClr val="dk2"/>
                </a:solidFill>
                <a:latin typeface="Open Sans"/>
                <a:ea typeface="Open Sans"/>
                <a:cs typeface="Open Sans"/>
                <a:sym typeface="Open Sans"/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17792161" y="24621780"/>
            <a:ext cx="1152300" cy="20781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288900" tIns="288900" rIns="288900" bIns="288900" anchor="ctr" anchorCtr="0">
            <a:noAutofit/>
          </a:bodyPr>
          <a:lstStyle>
            <a:lvl1pPr lvl="0" algn="r">
              <a:buNone/>
              <a:defRPr sz="3200">
                <a:solidFill>
                  <a:schemeClr val="dk2"/>
                </a:solidFill>
              </a:defRPr>
            </a:lvl1pPr>
            <a:lvl2pPr lvl="1" algn="r">
              <a:buNone/>
              <a:defRPr sz="3200">
                <a:solidFill>
                  <a:schemeClr val="dk2"/>
                </a:solidFill>
              </a:defRPr>
            </a:lvl2pPr>
            <a:lvl3pPr lvl="2" algn="r">
              <a:buNone/>
              <a:defRPr sz="3200">
                <a:solidFill>
                  <a:schemeClr val="dk2"/>
                </a:solidFill>
              </a:defRPr>
            </a:lvl3pPr>
            <a:lvl4pPr lvl="3" algn="r">
              <a:buNone/>
              <a:defRPr sz="3200">
                <a:solidFill>
                  <a:schemeClr val="dk2"/>
                </a:solidFill>
              </a:defRPr>
            </a:lvl4pPr>
            <a:lvl5pPr lvl="4" algn="r">
              <a:buNone/>
              <a:defRPr sz="3200">
                <a:solidFill>
                  <a:schemeClr val="dk2"/>
                </a:solidFill>
              </a:defRPr>
            </a:lvl5pPr>
            <a:lvl6pPr lvl="5" algn="r">
              <a:buNone/>
              <a:defRPr sz="3200">
                <a:solidFill>
                  <a:schemeClr val="dk2"/>
                </a:solidFill>
              </a:defRPr>
            </a:lvl6pPr>
            <a:lvl7pPr lvl="6" algn="r">
              <a:buNone/>
              <a:defRPr sz="3200">
                <a:solidFill>
                  <a:schemeClr val="dk2"/>
                </a:solidFill>
              </a:defRPr>
            </a:lvl7pPr>
            <a:lvl8pPr lvl="7" algn="r">
              <a:buNone/>
              <a:defRPr sz="3200">
                <a:solidFill>
                  <a:schemeClr val="dk2"/>
                </a:solidFill>
              </a:defRPr>
            </a:lvl8pPr>
            <a:lvl9pPr lvl="8" algn="r">
              <a:buNone/>
              <a:defRPr sz="32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Relationship Id="rId4" Type="http://schemas.openxmlformats.org/officeDocument/2006/relationships/image" Target="../media/image1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gif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3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400" b="1">
                <a:solidFill>
                  <a:srgbClr val="76A5AF"/>
                </a:solidFill>
              </a:rPr>
              <a:t>DATA IN THE CLASSROOM: LEVEL 1</a:t>
            </a:r>
            <a:r>
              <a:rPr lang="en" sz="4400"/>
              <a:t> </a:t>
            </a:r>
            <a:endParaRPr sz="44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300"/>
              <a:t>How Does Rising CO</a:t>
            </a:r>
            <a:r>
              <a:rPr lang="en" sz="7300" baseline="-25000"/>
              <a:t>2</a:t>
            </a:r>
            <a:r>
              <a:rPr lang="en" sz="7300"/>
              <a:t> Impact Ocean pH?</a:t>
            </a:r>
            <a:endParaRPr sz="7300"/>
          </a:p>
        </p:txBody>
      </p:sp>
      <p:sp>
        <p:nvSpPr>
          <p:cNvPr id="54" name="Google Shape;54;p13"/>
          <p:cNvSpPr txBox="1">
            <a:spLocks noGrp="1"/>
          </p:cNvSpPr>
          <p:nvPr>
            <p:ph type="body" idx="1"/>
          </p:nvPr>
        </p:nvSpPr>
        <p:spPr>
          <a:xfrm>
            <a:off x="654575" y="6085075"/>
            <a:ext cx="17893200" cy="203301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 b="0" u="sng" dirty="0">
                <a:solidFill>
                  <a:schemeClr val="dk1"/>
                </a:solidFill>
              </a:rPr>
              <a:t>Calculating Change Over Time:</a:t>
            </a:r>
            <a:r>
              <a:rPr lang="en" sz="2400" b="0" dirty="0">
                <a:solidFill>
                  <a:schemeClr val="dk1"/>
                </a:solidFill>
              </a:rPr>
              <a:t> How much have CO</a:t>
            </a:r>
            <a:r>
              <a:rPr lang="en" sz="2400" b="0" baseline="-25000" dirty="0">
                <a:solidFill>
                  <a:schemeClr val="dk1"/>
                </a:solidFill>
              </a:rPr>
              <a:t>2</a:t>
            </a:r>
            <a:r>
              <a:rPr lang="en" sz="2400" b="0" dirty="0">
                <a:solidFill>
                  <a:schemeClr val="dk1"/>
                </a:solidFill>
              </a:rPr>
              <a:t> levels in the ocean changed over time? Use the graph to answer the question. </a:t>
            </a: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171450" lvl="0" indent="-32385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 b="0" u="sng" dirty="0">
                <a:solidFill>
                  <a:schemeClr val="dk1"/>
                </a:solidFill>
              </a:rPr>
              <a:t>Make a Prediction:</a:t>
            </a:r>
            <a:r>
              <a:rPr lang="en" sz="2400" b="0" dirty="0">
                <a:solidFill>
                  <a:schemeClr val="dk1"/>
                </a:solidFill>
              </a:rPr>
              <a:t>  Observe the graph showing CO</a:t>
            </a:r>
            <a:r>
              <a:rPr lang="en" sz="2400" b="0" baseline="-25000" dirty="0">
                <a:solidFill>
                  <a:schemeClr val="dk1"/>
                </a:solidFill>
              </a:rPr>
              <a:t>2</a:t>
            </a:r>
            <a:r>
              <a:rPr lang="en" sz="2400" b="0" dirty="0">
                <a:solidFill>
                  <a:schemeClr val="dk1"/>
                </a:solidFill>
              </a:rPr>
              <a:t> measurements at Mauna Loa Observatory, Hawaii, from 1958 to 2018. Then, predict the likely effect of rising CO</a:t>
            </a:r>
            <a:r>
              <a:rPr lang="en" sz="2400" b="0" baseline="-25000" dirty="0">
                <a:solidFill>
                  <a:schemeClr val="dk1"/>
                </a:solidFill>
              </a:rPr>
              <a:t>2</a:t>
            </a:r>
            <a:r>
              <a:rPr lang="en" sz="2400" b="0" dirty="0">
                <a:solidFill>
                  <a:schemeClr val="dk1"/>
                </a:solidFill>
              </a:rPr>
              <a:t> on ocean pH by completing the table below. </a:t>
            </a: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 startAt="3"/>
            </a:pPr>
            <a:r>
              <a:rPr lang="en" sz="2400" b="0" u="sng" dirty="0">
                <a:solidFill>
                  <a:schemeClr val="dk1"/>
                </a:solidFill>
              </a:rPr>
              <a:t>Illustrate Your Prediction:</a:t>
            </a:r>
            <a:r>
              <a:rPr lang="en" sz="2400" b="0" dirty="0">
                <a:solidFill>
                  <a:schemeClr val="dk1"/>
                </a:solidFill>
              </a:rPr>
              <a:t> Illustrate your prediction by drawing a black line on the graph below. See instructions.</a:t>
            </a:r>
            <a:endParaRPr sz="2400" b="0" dirty="0">
              <a:solidFill>
                <a:schemeClr val="dk1"/>
              </a:solidFill>
            </a:endParaRPr>
          </a:p>
          <a:p>
            <a:pPr marL="914400" lvl="1" indent="-3810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lphaLcPeriod"/>
            </a:pPr>
            <a:r>
              <a:rPr lang="en" sz="2400" dirty="0">
                <a:solidFill>
                  <a:schemeClr val="dk1"/>
                </a:solidFill>
              </a:rPr>
              <a:t>Complete the legend (black will represent ocean pH)</a:t>
            </a:r>
            <a:endParaRPr sz="2400" dirty="0">
              <a:solidFill>
                <a:schemeClr val="dk1"/>
              </a:solidFill>
            </a:endParaRPr>
          </a:p>
          <a:p>
            <a:pPr marL="914400" lvl="1" indent="-3810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lphaLcPeriod"/>
            </a:pPr>
            <a:r>
              <a:rPr lang="en" sz="2400" dirty="0">
                <a:solidFill>
                  <a:schemeClr val="dk1"/>
                </a:solidFill>
              </a:rPr>
              <a:t>Create a pH scale along the y-axis on the right side of the graph. </a:t>
            </a:r>
            <a:r>
              <a:rPr lang="en" sz="2400" i="1" dirty="0">
                <a:solidFill>
                  <a:schemeClr val="dk1"/>
                </a:solidFill>
              </a:rPr>
              <a:t>Note: Do NOT make your scale from 0 to 14. Keep it centered around your prediction.</a:t>
            </a:r>
            <a:endParaRPr sz="2400" i="1" dirty="0">
              <a:solidFill>
                <a:schemeClr val="dk1"/>
              </a:solidFill>
            </a:endParaRPr>
          </a:p>
          <a:p>
            <a:pPr marL="914400" lvl="1" indent="-3810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lphaLcPeriod"/>
            </a:pPr>
            <a:r>
              <a:rPr lang="en" sz="2400" dirty="0">
                <a:solidFill>
                  <a:schemeClr val="dk1"/>
                </a:solidFill>
              </a:rPr>
              <a:t>Find the year 1988 on the x-axis. Ocean pH was 8.1 in 1988. Place a black dot at this location on the graph.</a:t>
            </a:r>
            <a:endParaRPr sz="2400" dirty="0">
              <a:solidFill>
                <a:schemeClr val="dk1"/>
              </a:solidFill>
            </a:endParaRPr>
          </a:p>
          <a:p>
            <a:pPr marL="914400" lvl="1" indent="-3810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lphaLcPeriod"/>
            </a:pPr>
            <a:r>
              <a:rPr lang="en" sz="2400" dirty="0">
                <a:solidFill>
                  <a:schemeClr val="dk1"/>
                </a:solidFill>
              </a:rPr>
              <a:t>Starting from the dot, create a line that shows your predicted change in ocean pH from 1988 to current.</a:t>
            </a:r>
            <a:endParaRPr sz="240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 dirty="0">
                <a:solidFill>
                  <a:schemeClr val="dk1"/>
                </a:solidFill>
              </a:rPr>
              <a:t>  </a:t>
            </a:r>
            <a:r>
              <a:rPr lang="en" sz="1800" b="0" dirty="0">
                <a:solidFill>
                  <a:schemeClr val="dk1"/>
                </a:solidFill>
                <a:latin typeface="Open Sans SemiBold"/>
                <a:ea typeface="Open Sans SemiBold"/>
                <a:cs typeface="Open Sans SemiBold"/>
                <a:sym typeface="Open Sans SemiBold"/>
              </a:rPr>
              <a:t>                   </a:t>
            </a:r>
            <a:endParaRPr sz="1800" b="0" dirty="0">
              <a:solidFill>
                <a:schemeClr val="dk1"/>
              </a:solidFill>
              <a:latin typeface="Open Sans SemiBold"/>
              <a:ea typeface="Open Sans SemiBold"/>
              <a:cs typeface="Open Sans SemiBold"/>
              <a:sym typeface="Open Sans SemiBold"/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 dirty="0">
                <a:solidFill>
                  <a:schemeClr val="dk1"/>
                </a:solidFill>
              </a:rPr>
              <a:t>  </a:t>
            </a:r>
            <a:endParaRPr sz="2400" b="0" i="1" dirty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</p:txBody>
      </p:sp>
      <p:cxnSp>
        <p:nvCxnSpPr>
          <p:cNvPr id="55" name="Google Shape;55;p13"/>
          <p:cNvCxnSpPr/>
          <p:nvPr/>
        </p:nvCxnSpPr>
        <p:spPr>
          <a:xfrm rot="10800000" flipH="1">
            <a:off x="614400" y="5119275"/>
            <a:ext cx="17973600" cy="660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graphicFrame>
        <p:nvGraphicFramePr>
          <p:cNvPr id="56" name="Google Shape;56;p13"/>
          <p:cNvGraphicFramePr/>
          <p:nvPr/>
        </p:nvGraphicFramePr>
        <p:xfrm>
          <a:off x="1135275" y="12423338"/>
          <a:ext cx="17412500" cy="4313650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109938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4187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04165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In 1988, the pH of the ocean was approximately 8.1. What do you predict the pH of the ocean is today?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636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Explain why you made your prediction above. Use evidence from the graph (hint: explain how changes in </a:t>
                      </a: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atmospheric CO</a:t>
                      </a:r>
                      <a:r>
                        <a:rPr lang="en" sz="2400" baseline="-250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2</a:t>
                      </a: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 </a:t>
                      </a:r>
                      <a:r>
                        <a:rPr lang="en" sz="2400" u="sng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and</a:t>
                      </a: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 ocean CO</a:t>
                      </a:r>
                      <a:r>
                        <a:rPr lang="en" sz="2400" baseline="-250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2 </a:t>
                      </a: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could have caused pH to change).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636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What are the primary chemical reactions that may explain your predictions?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i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Use chemical equation(s) or words or both.</a:t>
                      </a:r>
                      <a:endParaRPr sz="2400" i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cxnSp>
        <p:nvCxnSpPr>
          <p:cNvPr id="57" name="Google Shape;57;p13"/>
          <p:cNvCxnSpPr/>
          <p:nvPr/>
        </p:nvCxnSpPr>
        <p:spPr>
          <a:xfrm rot="10800000">
            <a:off x="19510700" y="8923725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58" name="Google Shape;58;p13"/>
          <p:cNvSpPr txBox="1"/>
          <p:nvPr/>
        </p:nvSpPr>
        <p:spPr>
          <a:xfrm>
            <a:off x="21033200" y="8046675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 directly into the box.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graphicFrame>
        <p:nvGraphicFramePr>
          <p:cNvPr id="59" name="Google Shape;59;p13"/>
          <p:cNvGraphicFramePr/>
          <p:nvPr>
            <p:extLst>
              <p:ext uri="{D42A27DB-BD31-4B8C-83A1-F6EECF244321}">
                <p14:modId xmlns:p14="http://schemas.microsoft.com/office/powerpoint/2010/main" val="748810204"/>
              </p:ext>
            </p:extLst>
          </p:nvPr>
        </p:nvGraphicFramePr>
        <p:xfrm>
          <a:off x="1356450" y="7747688"/>
          <a:ext cx="17191320" cy="2301675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1085414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337171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3016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How much has CO</a:t>
                      </a:r>
                      <a:r>
                        <a:rPr lang="en" sz="2400" baseline="-250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2</a:t>
                      </a: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 in the ocean increased since 1988?</a:t>
                      </a:r>
                      <a:endParaRPr/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i="1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To calculate percent change, find the difference between the starting and ending values, and then divide by the starting value.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2400" dirty="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cxnSp>
        <p:nvCxnSpPr>
          <p:cNvPr id="60" name="Google Shape;60;p13"/>
          <p:cNvCxnSpPr/>
          <p:nvPr/>
        </p:nvCxnSpPr>
        <p:spPr>
          <a:xfrm rot="10800000">
            <a:off x="19510700" y="14112388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61" name="Google Shape;61;p13"/>
          <p:cNvSpPr txBox="1"/>
          <p:nvPr/>
        </p:nvSpPr>
        <p:spPr>
          <a:xfrm>
            <a:off x="21033200" y="13235338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boxes.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62" name="Google Shape;62;p13"/>
          <p:cNvCxnSpPr/>
          <p:nvPr/>
        </p:nvCxnSpPr>
        <p:spPr>
          <a:xfrm rot="10800000">
            <a:off x="19510700" y="20414375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63" name="Google Shape;63;p13"/>
          <p:cNvSpPr txBox="1"/>
          <p:nvPr/>
        </p:nvSpPr>
        <p:spPr>
          <a:xfrm>
            <a:off x="21033200" y="19537325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64" name="Google Shape;64;p13"/>
          <p:cNvCxnSpPr/>
          <p:nvPr/>
        </p:nvCxnSpPr>
        <p:spPr>
          <a:xfrm rot="10800000">
            <a:off x="11653475" y="23383175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65" name="Google Shape;65;p13"/>
          <p:cNvSpPr txBox="1"/>
          <p:nvPr/>
        </p:nvSpPr>
        <p:spPr>
          <a:xfrm>
            <a:off x="13175975" y="22757675"/>
            <a:ext cx="4146900" cy="1268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>
                <a:latin typeface="Open Sans"/>
                <a:ea typeface="Open Sans"/>
                <a:cs typeface="Open Sans"/>
                <a:sym typeface="Open Sans"/>
              </a:rPr>
              <a:t>Type your y-axis values  directly into each of the rows in the table.</a:t>
            </a:r>
            <a:endParaRPr sz="2400">
              <a:latin typeface="Open Sans"/>
              <a:ea typeface="Open Sans"/>
              <a:cs typeface="Open Sans"/>
              <a:sym typeface="Open Sans"/>
            </a:endParaRPr>
          </a:p>
        </p:txBody>
      </p:sp>
      <p:graphicFrame>
        <p:nvGraphicFramePr>
          <p:cNvPr id="66" name="Google Shape;66;p13"/>
          <p:cNvGraphicFramePr/>
          <p:nvPr/>
        </p:nvGraphicFramePr>
        <p:xfrm>
          <a:off x="1356450" y="20719125"/>
          <a:ext cx="8648700" cy="5669250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86487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>
                          <a:solidFill>
                            <a:schemeClr val="dk1"/>
                          </a:solidFill>
                          <a:latin typeface="Open Sans SemiBold"/>
                          <a:ea typeface="Open Sans SemiBold"/>
                          <a:cs typeface="Open Sans SemiBold"/>
                          <a:sym typeface="Open Sans SemiBold"/>
                        </a:rPr>
                        <a:t>                          Prediction: How Rising CO2 Has Changed Ocean pH (Hawaii)</a:t>
                      </a: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67" name="Google Shape;67;p13"/>
          <p:cNvGraphicFramePr/>
          <p:nvPr>
            <p:extLst>
              <p:ext uri="{D42A27DB-BD31-4B8C-83A1-F6EECF244321}">
                <p14:modId xmlns:p14="http://schemas.microsoft.com/office/powerpoint/2010/main" val="3679909658"/>
              </p:ext>
            </p:extLst>
          </p:nvPr>
        </p:nvGraphicFramePr>
        <p:xfrm>
          <a:off x="10005150" y="20719113"/>
          <a:ext cx="1103250" cy="5174845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11032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59637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b="1" dirty="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Insert pH scale here</a:t>
                      </a:r>
                      <a:endParaRPr b="1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5763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000" b="1" dirty="0"/>
                    </a:p>
                  </a:txBody>
                  <a:tcPr marL="91425" marR="91425" marT="91425" marB="91425" anchor="b">
                    <a:lnR w="9525" cap="flat" cmpd="sng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5763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en-US" sz="20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/>
                        <a:cs typeface="Arial"/>
                        <a:sym typeface="Arial"/>
                      </a:endParaRPr>
                    </a:p>
                  </a:txBody>
                  <a:tcPr marL="91425" marR="91425" marT="91425" marB="91425" anchor="b">
                    <a:lnR w="9525" cap="flat" cmpd="sng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5763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en-US" sz="20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/>
                        <a:cs typeface="Arial"/>
                        <a:sym typeface="Arial"/>
                      </a:endParaRPr>
                    </a:p>
                  </a:txBody>
                  <a:tcPr marL="91425" marR="91425" marT="91425" marB="91425" anchor="b">
                    <a:lnR w="9525" cap="flat" cmpd="sng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5763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en-US" sz="20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/>
                        <a:cs typeface="Arial"/>
                        <a:sym typeface="Arial"/>
                      </a:endParaRPr>
                    </a:p>
                  </a:txBody>
                  <a:tcPr marL="91425" marR="91425" marT="91425" marB="91425" anchor="b">
                    <a:lnR w="9525" cap="flat" cmpd="sng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5763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en-US" sz="20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/>
                        <a:cs typeface="Arial"/>
                        <a:sym typeface="Arial"/>
                      </a:endParaRPr>
                    </a:p>
                  </a:txBody>
                  <a:tcPr marL="91425" marR="91425" marT="91425" marB="91425" anchor="b">
                    <a:lnR w="9525" cap="flat" cmpd="sng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5763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en-US" sz="20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/>
                        <a:cs typeface="Arial"/>
                        <a:sym typeface="Arial"/>
                      </a:endParaRPr>
                    </a:p>
                  </a:txBody>
                  <a:tcPr marL="91425" marR="91425" marT="91425" marB="91425" anchor="b">
                    <a:lnR w="9525" cap="flat" cmpd="sng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576300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en-US" sz="20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/>
                        <a:cs typeface="Arial"/>
                        <a:sym typeface="Arial"/>
                      </a:endParaRPr>
                    </a:p>
                  </a:txBody>
                  <a:tcPr marL="91425" marR="91425" marT="91425" marB="91425" anchor="b">
                    <a:lnR w="9525" cap="flat" cmpd="sng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  <a:tr h="531175"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Tx/>
                        <a:buFont typeface="Arial"/>
                        <a:buNone/>
                        <a:tabLst/>
                        <a:defRPr/>
                      </a:pPr>
                      <a:endParaRPr kumimoji="0" lang="en-US" sz="2000" b="1" i="0" u="none" strike="noStrike" kern="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Arial"/>
                        <a:cs typeface="Arial"/>
                        <a:sym typeface="Arial"/>
                      </a:endParaRPr>
                    </a:p>
                  </a:txBody>
                  <a:tcPr marL="91425" marR="91425" marT="91425" marB="91425" anchor="b">
                    <a:lnR w="9525" cap="flat" cmpd="sng">
                      <a:solidFill>
                        <a:srgbClr val="9E9E9E">
                          <a:alpha val="0"/>
                        </a:srgbClr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extLst>
                  <a:ext uri="{0D108BD9-81ED-4DB2-BD59-A6C34878D82A}">
                    <a16:rowId xmlns:a16="http://schemas.microsoft.com/office/drawing/2014/main" val="10008"/>
                  </a:ext>
                </a:extLst>
              </a:tr>
            </a:tbl>
          </a:graphicData>
        </a:graphic>
      </p:graphicFrame>
      <p:grpSp>
        <p:nvGrpSpPr>
          <p:cNvPr id="68" name="Google Shape;68;p13"/>
          <p:cNvGrpSpPr/>
          <p:nvPr/>
        </p:nvGrpSpPr>
        <p:grpSpPr>
          <a:xfrm>
            <a:off x="1356450" y="21179956"/>
            <a:ext cx="8648699" cy="5235144"/>
            <a:chOff x="1356450" y="21179956"/>
            <a:chExt cx="8648699" cy="5235144"/>
          </a:xfrm>
        </p:grpSpPr>
        <p:pic>
          <p:nvPicPr>
            <p:cNvPr id="69" name="Google Shape;69;p13"/>
            <p:cNvPicPr preferRelativeResize="0"/>
            <p:nvPr/>
          </p:nvPicPr>
          <p:blipFill rotWithShape="1">
            <a:blip r:embed="rId3">
              <a:alphaModFix/>
            </a:blip>
            <a:srcRect t="1127" r="6916"/>
            <a:stretch/>
          </p:blipFill>
          <p:spPr>
            <a:xfrm>
              <a:off x="1356450" y="21179956"/>
              <a:ext cx="8648699" cy="5235144"/>
            </a:xfrm>
            <a:prstGeom prst="rect">
              <a:avLst/>
            </a:prstGeom>
            <a:noFill/>
            <a:ln>
              <a:noFill/>
            </a:ln>
          </p:spPr>
        </p:pic>
        <p:sp>
          <p:nvSpPr>
            <p:cNvPr id="70" name="Google Shape;70;p13"/>
            <p:cNvSpPr txBox="1"/>
            <p:nvPr/>
          </p:nvSpPr>
          <p:spPr>
            <a:xfrm>
              <a:off x="2320450" y="21402300"/>
              <a:ext cx="2749200" cy="1313100"/>
            </a:xfrm>
            <a:prstGeom prst="rect">
              <a:avLst/>
            </a:prstGeom>
            <a:noFill/>
            <a:ln w="9525" cap="flat" cmpd="sng">
              <a:solidFill>
                <a:srgbClr val="000000"/>
              </a:solidFill>
              <a:prstDash val="dot"/>
              <a:round/>
              <a:headEnd type="none" w="sm" len="sm"/>
              <a:tailEnd type="none" w="sm" len="sm"/>
            </a:ln>
          </p:spPr>
          <p:txBody>
            <a:bodyPr spcFirstLastPara="1" wrap="square" lIns="91425" tIns="91425" rIns="91425" bIns="91425" anchor="t" anchorCtr="0">
              <a:noAutofit/>
            </a:bodyPr>
            <a:lstStyle/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b="1">
                  <a:latin typeface="Open Sans"/>
                  <a:ea typeface="Open Sans"/>
                  <a:cs typeface="Open Sans"/>
                  <a:sym typeface="Open Sans"/>
                </a:rPr>
                <a:t>LEGEND: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b="1">
                  <a:solidFill>
                    <a:srgbClr val="CC0000"/>
                  </a:solidFill>
                  <a:latin typeface="Open Sans"/>
                  <a:ea typeface="Open Sans"/>
                  <a:cs typeface="Open Sans"/>
                  <a:sym typeface="Open Sans"/>
                </a:rPr>
                <a:t>Red = </a:t>
              </a:r>
              <a:endParaRPr b="1">
                <a:solidFill>
                  <a:srgbClr val="CC0000"/>
                </a:solidFill>
                <a:latin typeface="Open Sans"/>
                <a:ea typeface="Open Sans"/>
                <a:cs typeface="Open Sans"/>
                <a:sym typeface="Open Sans"/>
              </a:endParaRPr>
            </a:p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b="1">
                  <a:solidFill>
                    <a:srgbClr val="3C78D8"/>
                  </a:solidFill>
                  <a:latin typeface="Open Sans"/>
                  <a:ea typeface="Open Sans"/>
                  <a:cs typeface="Open Sans"/>
                  <a:sym typeface="Open Sans"/>
                </a:rPr>
                <a:t>Blue = </a:t>
              </a:r>
              <a:endParaRPr b="1">
                <a:solidFill>
                  <a:srgbClr val="3C78D8"/>
                </a:solidFill>
                <a:latin typeface="Open Sans"/>
                <a:ea typeface="Open Sans"/>
                <a:cs typeface="Open Sans"/>
                <a:sym typeface="Open Sans"/>
              </a:endParaRPr>
            </a:p>
            <a:p>
              <a:pPr marL="0" lvl="0" indent="0" algn="l" rtl="0">
                <a:spcBef>
                  <a:spcPts val="0"/>
                </a:spcBef>
                <a:spcAft>
                  <a:spcPts val="0"/>
                </a:spcAft>
                <a:buNone/>
              </a:pPr>
              <a:r>
                <a:rPr lang="en" b="1">
                  <a:latin typeface="Open Sans"/>
                  <a:ea typeface="Open Sans"/>
                  <a:cs typeface="Open Sans"/>
                  <a:sym typeface="Open Sans"/>
                </a:rPr>
                <a:t>Black = </a:t>
              </a:r>
              <a:endParaRPr b="1">
                <a:latin typeface="Open Sans"/>
                <a:ea typeface="Open Sans"/>
                <a:cs typeface="Open Sans"/>
                <a:sym typeface="Open Sans"/>
              </a:endParaRPr>
            </a:p>
          </p:txBody>
        </p:sp>
      </p:grp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4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400" b="1">
                <a:solidFill>
                  <a:srgbClr val="76A5AF"/>
                </a:solidFill>
              </a:rPr>
              <a:t>DATA IN THE CLASSROOM: LEVEL 2</a:t>
            </a:r>
            <a:r>
              <a:rPr lang="en" sz="4400"/>
              <a:t> </a:t>
            </a:r>
            <a:endParaRPr sz="44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Measuring Changes in pH</a:t>
            </a:r>
            <a:endParaRPr/>
          </a:p>
        </p:txBody>
      </p:sp>
      <p:sp>
        <p:nvSpPr>
          <p:cNvPr id="76" name="Google Shape;76;p14"/>
          <p:cNvSpPr txBox="1">
            <a:spLocks noGrp="1"/>
          </p:cNvSpPr>
          <p:nvPr>
            <p:ph type="body" idx="1"/>
          </p:nvPr>
        </p:nvSpPr>
        <p:spPr>
          <a:xfrm>
            <a:off x="654575" y="6085075"/>
            <a:ext cx="17893200" cy="202026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171450" lvl="0" indent="-32385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 b="0" u="sng">
                <a:solidFill>
                  <a:schemeClr val="dk1"/>
                </a:solidFill>
              </a:rPr>
              <a:t>Predicted vs Actual Change in Ocean pH:</a:t>
            </a:r>
            <a:r>
              <a:rPr lang="en" sz="2400" b="0">
                <a:solidFill>
                  <a:schemeClr val="dk1"/>
                </a:solidFill>
              </a:rPr>
              <a:t> After completing the online activities in Level 2, compare your predictions from Level 1 with the actual changes in ocean pH. </a:t>
            </a: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 startAt="2"/>
            </a:pPr>
            <a:r>
              <a:rPr lang="en" sz="2400" b="0" u="sng">
                <a:solidFill>
                  <a:schemeClr val="dk1"/>
                </a:solidFill>
              </a:rPr>
              <a:t>Illustrate the Actual Change in Ocean pH:</a:t>
            </a:r>
            <a:r>
              <a:rPr lang="en" sz="2400" b="0">
                <a:solidFill>
                  <a:schemeClr val="dk1"/>
                </a:solidFill>
              </a:rPr>
              <a:t> Draw a line on the graph to show the actual change in ocean pH over time. </a:t>
            </a:r>
            <a:endParaRPr sz="2400" b="0">
              <a:solidFill>
                <a:schemeClr val="dk1"/>
              </a:solidFill>
            </a:endParaRPr>
          </a:p>
          <a:p>
            <a:pPr marL="914400" lvl="1" indent="-3810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lphaLcPeriod"/>
            </a:pPr>
            <a:r>
              <a:rPr lang="en" sz="2400">
                <a:solidFill>
                  <a:schemeClr val="dk1"/>
                </a:solidFill>
              </a:rPr>
              <a:t>Note: the pH scale along the secondary y-axis is completed for you. </a:t>
            </a:r>
            <a:endParaRPr sz="2400">
              <a:solidFill>
                <a:schemeClr val="dk1"/>
              </a:solidFill>
            </a:endParaRPr>
          </a:p>
          <a:p>
            <a:pPr marL="914400" lvl="1" indent="-3810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lphaLcPeriod"/>
            </a:pPr>
            <a:r>
              <a:rPr lang="en" sz="2400">
                <a:solidFill>
                  <a:schemeClr val="dk1"/>
                </a:solidFill>
              </a:rPr>
              <a:t>Complete the legend (black will represent ocean pH)</a:t>
            </a:r>
            <a:endParaRPr sz="2400">
              <a:solidFill>
                <a:schemeClr val="dk1"/>
              </a:solidFill>
            </a:endParaRPr>
          </a:p>
          <a:p>
            <a:pPr marL="914400" lvl="1" indent="-38100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lphaLcPeriod"/>
            </a:pPr>
            <a:r>
              <a:rPr lang="en" sz="2400">
                <a:solidFill>
                  <a:schemeClr val="dk1"/>
                </a:solidFill>
              </a:rPr>
              <a:t>Draw a black trend line on the map to show the long-term trend in ocean pH over time.</a:t>
            </a: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 startAt="3"/>
            </a:pPr>
            <a:r>
              <a:rPr lang="en" sz="2400" b="0" u="sng">
                <a:solidFill>
                  <a:schemeClr val="dk1"/>
                </a:solidFill>
              </a:rPr>
              <a:t>Analyzing Short &amp; Long-term Changes in Ocean pH:</a:t>
            </a:r>
            <a:r>
              <a:rPr lang="en" sz="2400" b="0">
                <a:solidFill>
                  <a:schemeClr val="dk1"/>
                </a:solidFill>
              </a:rPr>
              <a:t> How much does ocean pH vary over short and long time scales?</a:t>
            </a: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>
                <a:solidFill>
                  <a:schemeClr val="dk1"/>
                </a:solidFill>
              </a:rPr>
              <a:t>   </a:t>
            </a: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>
                <a:solidFill>
                  <a:schemeClr val="dk1"/>
                </a:solidFill>
              </a:rPr>
              <a:t>  </a:t>
            </a:r>
            <a:endParaRPr sz="2400" b="0" i="1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</p:txBody>
      </p:sp>
      <p:cxnSp>
        <p:nvCxnSpPr>
          <p:cNvPr id="77" name="Google Shape;77;p14"/>
          <p:cNvCxnSpPr/>
          <p:nvPr/>
        </p:nvCxnSpPr>
        <p:spPr>
          <a:xfrm rot="10800000" flipH="1">
            <a:off x="614400" y="5119275"/>
            <a:ext cx="17973600" cy="660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graphicFrame>
        <p:nvGraphicFramePr>
          <p:cNvPr id="78" name="Google Shape;78;p14"/>
          <p:cNvGraphicFramePr/>
          <p:nvPr/>
        </p:nvGraphicFramePr>
        <p:xfrm>
          <a:off x="952475" y="7704925"/>
          <a:ext cx="17297400" cy="2838125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98383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74590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6862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b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What words or numbers complete the sentences?</a:t>
                      </a:r>
                      <a:endParaRPr sz="2400" b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B w="2857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Type the 2 missing words or values below.</a:t>
                      </a:r>
                      <a:endParaRPr sz="2400" b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07595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My prediction was that pH would </a:t>
                      </a: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…………… </a:t>
                      </a: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 [increase or decrease]  by …………… pH units. 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7595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The data show that pH actually  ……………  [increased or decreased] by ………...….. pH units.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cxnSp>
        <p:nvCxnSpPr>
          <p:cNvPr id="79" name="Google Shape;79;p14"/>
          <p:cNvCxnSpPr/>
          <p:nvPr/>
        </p:nvCxnSpPr>
        <p:spPr>
          <a:xfrm rot="10800000">
            <a:off x="19510700" y="10219125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80" name="Google Shape;80;p14"/>
          <p:cNvSpPr txBox="1"/>
          <p:nvPr/>
        </p:nvSpPr>
        <p:spPr>
          <a:xfrm>
            <a:off x="21033200" y="9342075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 directly into the box.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81" name="Google Shape;81;p14"/>
          <p:cNvCxnSpPr/>
          <p:nvPr/>
        </p:nvCxnSpPr>
        <p:spPr>
          <a:xfrm rot="10800000">
            <a:off x="19510700" y="13578988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82" name="Google Shape;82;p14"/>
          <p:cNvSpPr txBox="1"/>
          <p:nvPr/>
        </p:nvSpPr>
        <p:spPr>
          <a:xfrm>
            <a:off x="21033200" y="12701938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boxes.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83" name="Google Shape;83;p14"/>
          <p:cNvCxnSpPr/>
          <p:nvPr/>
        </p:nvCxnSpPr>
        <p:spPr>
          <a:xfrm rot="10800000">
            <a:off x="19510700" y="18291875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84" name="Google Shape;84;p14"/>
          <p:cNvSpPr txBox="1"/>
          <p:nvPr/>
        </p:nvSpPr>
        <p:spPr>
          <a:xfrm>
            <a:off x="21033200" y="17205875"/>
            <a:ext cx="3193200" cy="2189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Draw a line to represent ocean pH directly on the graph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85" name="Google Shape;85;p14"/>
          <p:cNvCxnSpPr>
            <a:stCxn id="86" idx="1"/>
          </p:cNvCxnSpPr>
          <p:nvPr/>
        </p:nvCxnSpPr>
        <p:spPr>
          <a:xfrm flipH="1">
            <a:off x="19686550" y="24874825"/>
            <a:ext cx="1853700" cy="105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86" name="Google Shape;86;p14"/>
          <p:cNvSpPr txBox="1"/>
          <p:nvPr/>
        </p:nvSpPr>
        <p:spPr>
          <a:xfrm>
            <a:off x="21540250" y="23997925"/>
            <a:ext cx="37239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Need help? </a:t>
            </a:r>
            <a:br>
              <a:rPr lang="en" sz="3100">
                <a:latin typeface="Open Sans"/>
                <a:ea typeface="Open Sans"/>
                <a:cs typeface="Open Sans"/>
                <a:sym typeface="Open Sans"/>
              </a:rPr>
            </a:b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Refer to Levels 1 and 2 for ideas. 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pic>
        <p:nvPicPr>
          <p:cNvPr id="87" name="Google Shape;87;p14" title="Click and drag to move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52400" y="152400"/>
            <a:ext cx="142875" cy="142875"/>
          </a:xfrm>
          <a:prstGeom prst="rect">
            <a:avLst/>
          </a:prstGeom>
          <a:noFill/>
          <a:ln>
            <a:noFill/>
          </a:ln>
        </p:spPr>
      </p:pic>
      <p:graphicFrame>
        <p:nvGraphicFramePr>
          <p:cNvPr id="88" name="Google Shape;88;p14"/>
          <p:cNvGraphicFramePr/>
          <p:nvPr/>
        </p:nvGraphicFramePr>
        <p:xfrm>
          <a:off x="1096075" y="13998550"/>
          <a:ext cx="10587900" cy="6973875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105879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</a:tblGrid>
              <a:tr h="6973875">
                <a:tc>
                  <a:txBody>
                    <a:bodyPr/>
                    <a:lstStyle/>
                    <a:p>
                      <a:pPr marL="0" lvl="0" indent="0" algn="ctr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800">
                          <a:solidFill>
                            <a:schemeClr val="dk1"/>
                          </a:solidFill>
                          <a:latin typeface="Open Sans SemiBold"/>
                          <a:ea typeface="Open Sans SemiBold"/>
                          <a:cs typeface="Open Sans SemiBold"/>
                          <a:sym typeface="Open Sans SemiBold"/>
                        </a:rPr>
                        <a:t>Measured Change in CO2 and Ocean pH (Hawaii, 1988 - 2017)</a:t>
                      </a: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1800">
                        <a:solidFill>
                          <a:schemeClr val="dk1"/>
                        </a:solidFill>
                        <a:latin typeface="Open Sans SemiBold"/>
                        <a:ea typeface="Open Sans SemiBold"/>
                        <a:cs typeface="Open Sans SemiBold"/>
                        <a:sym typeface="Open Sans SemiBold"/>
                      </a:endParaRPr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pic>
        <p:nvPicPr>
          <p:cNvPr id="89" name="Google Shape;89;p14"/>
          <p:cNvPicPr preferRelativeResize="0"/>
          <p:nvPr/>
        </p:nvPicPr>
        <p:blipFill rotWithShape="1">
          <a:blip r:embed="rId4">
            <a:alphaModFix/>
          </a:blip>
          <a:srcRect t="1303" b="1401"/>
          <a:stretch/>
        </p:blipFill>
        <p:spPr>
          <a:xfrm>
            <a:off x="1148263" y="14678337"/>
            <a:ext cx="10501181" cy="5833950"/>
          </a:xfrm>
          <a:prstGeom prst="rect">
            <a:avLst/>
          </a:prstGeom>
          <a:noFill/>
          <a:ln>
            <a:noFill/>
          </a:ln>
        </p:spPr>
      </p:pic>
      <p:sp>
        <p:nvSpPr>
          <p:cNvPr id="90" name="Google Shape;90;p14"/>
          <p:cNvSpPr txBox="1"/>
          <p:nvPr/>
        </p:nvSpPr>
        <p:spPr>
          <a:xfrm>
            <a:off x="2135875" y="15029075"/>
            <a:ext cx="2749200" cy="1313100"/>
          </a:xfrm>
          <a:prstGeom prst="rect">
            <a:avLst/>
          </a:prstGeom>
          <a:noFill/>
          <a:ln w="9525" cap="flat" cmpd="sng">
            <a:solidFill>
              <a:srgbClr val="000000"/>
            </a:solidFill>
            <a:prstDash val="dot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latin typeface="Open Sans"/>
                <a:ea typeface="Open Sans"/>
                <a:cs typeface="Open Sans"/>
                <a:sym typeface="Open Sans"/>
              </a:rPr>
              <a:t>LEGEND:</a:t>
            </a:r>
            <a:endParaRPr b="1" dirty="0">
              <a:latin typeface="Open Sans"/>
              <a:ea typeface="Open Sans"/>
              <a:cs typeface="Open Sans"/>
              <a:sym typeface="Open Sans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b="1" dirty="0">
              <a:latin typeface="Open Sans"/>
              <a:ea typeface="Open Sans"/>
              <a:cs typeface="Open Sans"/>
              <a:sym typeface="Open Sans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rgbClr val="CC0000"/>
                </a:solidFill>
                <a:latin typeface="Open Sans"/>
                <a:ea typeface="Open Sans"/>
                <a:cs typeface="Open Sans"/>
                <a:sym typeface="Open Sans"/>
              </a:rPr>
              <a:t>Red = </a:t>
            </a:r>
            <a:endParaRPr b="1" dirty="0">
              <a:solidFill>
                <a:srgbClr val="CC0000"/>
              </a:solidFill>
              <a:latin typeface="Open Sans"/>
              <a:ea typeface="Open Sans"/>
              <a:cs typeface="Open Sans"/>
              <a:sym typeface="Open Sans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solidFill>
                  <a:srgbClr val="3C78D8"/>
                </a:solidFill>
                <a:latin typeface="Open Sans"/>
                <a:ea typeface="Open Sans"/>
                <a:cs typeface="Open Sans"/>
                <a:sym typeface="Open Sans"/>
              </a:rPr>
              <a:t>Blue = </a:t>
            </a:r>
            <a:endParaRPr b="1" dirty="0">
              <a:solidFill>
                <a:srgbClr val="3C78D8"/>
              </a:solidFill>
              <a:latin typeface="Open Sans"/>
              <a:ea typeface="Open Sans"/>
              <a:cs typeface="Open Sans"/>
              <a:sym typeface="Open Sans"/>
            </a:endParaRP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b="1" dirty="0">
                <a:latin typeface="Open Sans"/>
                <a:ea typeface="Open Sans"/>
                <a:cs typeface="Open Sans"/>
                <a:sym typeface="Open Sans"/>
              </a:rPr>
              <a:t>Black = </a:t>
            </a:r>
            <a:endParaRPr b="1" dirty="0">
              <a:latin typeface="Open Sans"/>
              <a:ea typeface="Open Sans"/>
              <a:cs typeface="Open Sans"/>
              <a:sym typeface="Open Sans"/>
            </a:endParaRPr>
          </a:p>
        </p:txBody>
      </p:sp>
      <p:graphicFrame>
        <p:nvGraphicFramePr>
          <p:cNvPr id="91" name="Google Shape;91;p14"/>
          <p:cNvGraphicFramePr/>
          <p:nvPr/>
        </p:nvGraphicFramePr>
        <p:xfrm>
          <a:off x="1148275" y="22710163"/>
          <a:ext cx="17297400" cy="3108870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77470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5504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CO2 and pH both change in a predictable pattern from year to year. Describe the pattern. </a:t>
                      </a:r>
                      <a:endParaRPr sz="2000" i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What causes the predictable pattern?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What is ocean acidification? 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i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Define the term in your own words.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5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4400" b="1">
                <a:solidFill>
                  <a:srgbClr val="76A5AF"/>
                </a:solidFill>
              </a:rPr>
              <a:t>DATA IN THE CLASSROOM: LEVEL 3</a:t>
            </a:r>
            <a:r>
              <a:rPr lang="en" sz="4400"/>
              <a:t> </a:t>
            </a:r>
            <a:endParaRPr sz="44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7300"/>
              <a:t>Examining Acidification Along the Coast</a:t>
            </a:r>
            <a:endParaRPr sz="4400" b="1">
              <a:solidFill>
                <a:srgbClr val="76A5AF"/>
              </a:solidFill>
            </a:endParaRPr>
          </a:p>
        </p:txBody>
      </p:sp>
      <p:sp>
        <p:nvSpPr>
          <p:cNvPr id="97" name="Google Shape;97;p15"/>
          <p:cNvSpPr txBox="1">
            <a:spLocks noGrp="1"/>
          </p:cNvSpPr>
          <p:nvPr>
            <p:ph type="body" idx="1"/>
          </p:nvPr>
        </p:nvSpPr>
        <p:spPr>
          <a:xfrm>
            <a:off x="654575" y="6085075"/>
            <a:ext cx="17893200" cy="207177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 b="0" u="sng" dirty="0">
                <a:solidFill>
                  <a:schemeClr val="dk1"/>
                </a:solidFill>
              </a:rPr>
              <a:t>How is acidification different along the coast?</a:t>
            </a:r>
            <a:r>
              <a:rPr lang="en" sz="2400" b="0" dirty="0">
                <a:solidFill>
                  <a:schemeClr val="dk1"/>
                </a:solidFill>
              </a:rPr>
              <a:t>  Watch the interactive animation &amp; answer the question below.</a:t>
            </a:r>
            <a:endParaRPr sz="2400" b="0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 b="0" u="sng" dirty="0">
                <a:solidFill>
                  <a:schemeClr val="dk1"/>
                </a:solidFill>
              </a:rPr>
              <a:t>Detecting Acidification Near the Coast</a:t>
            </a:r>
            <a:r>
              <a:rPr lang="en" sz="2400" b="0" dirty="0">
                <a:solidFill>
                  <a:schemeClr val="dk1"/>
                </a:solidFill>
              </a:rPr>
              <a:t>:  Use the map tool to collect &amp; analyze ocean pH data at two locations, Hawaii and coastal Washington, between 2010 and 2017. Record below.</a:t>
            </a:r>
            <a:endParaRPr sz="2400" b="0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 startAt="3"/>
            </a:pPr>
            <a:r>
              <a:rPr lang="en" sz="2400" b="0" u="sng" dirty="0">
                <a:solidFill>
                  <a:schemeClr val="dk1"/>
                </a:solidFill>
              </a:rPr>
              <a:t>Construct an Explanation: </a:t>
            </a:r>
            <a:r>
              <a:rPr lang="en" sz="2400" b="0" dirty="0">
                <a:solidFill>
                  <a:schemeClr val="dk1"/>
                </a:solidFill>
              </a:rPr>
              <a:t>Is ocean acidification is occurring in Washington, in the same way that it is in Hawaii? Answer the question using the claim, evidence, reasoning table below.</a:t>
            </a:r>
            <a:r>
              <a:rPr lang="en" sz="2400" b="0" u="sng" dirty="0">
                <a:solidFill>
                  <a:schemeClr val="dk1"/>
                </a:solidFill>
              </a:rPr>
              <a:t> </a:t>
            </a: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 startAt="3"/>
            </a:pPr>
            <a:r>
              <a:rPr lang="en" sz="2400" b="0" u="sng" dirty="0">
                <a:solidFill>
                  <a:schemeClr val="dk1"/>
                </a:solidFill>
              </a:rPr>
              <a:t>Coastal Acidification:</a:t>
            </a:r>
            <a:r>
              <a:rPr lang="en" sz="2400" b="0" dirty="0">
                <a:solidFill>
                  <a:schemeClr val="dk1"/>
                </a:solidFill>
              </a:rPr>
              <a:t> How would you define coastal acidification? Use your answers in Q1-3 to help form a definition, in your own words.</a:t>
            </a:r>
            <a:endParaRPr sz="2400" b="0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 dirty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0" i="1" dirty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 dirty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 dirty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 dirty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 dirty="0">
                <a:solidFill>
                  <a:schemeClr val="dk1"/>
                </a:solidFill>
              </a:rPr>
              <a:t>   </a:t>
            </a: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 dirty="0">
                <a:solidFill>
                  <a:schemeClr val="dk1"/>
                </a:solidFill>
              </a:rPr>
              <a:t>  </a:t>
            </a:r>
            <a:endParaRPr sz="2400" b="0" i="1" dirty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dirty="0">
              <a:solidFill>
                <a:schemeClr val="dk1"/>
              </a:solidFill>
            </a:endParaRPr>
          </a:p>
        </p:txBody>
      </p:sp>
      <p:cxnSp>
        <p:nvCxnSpPr>
          <p:cNvPr id="98" name="Google Shape;98;p15"/>
          <p:cNvCxnSpPr/>
          <p:nvPr/>
        </p:nvCxnSpPr>
        <p:spPr>
          <a:xfrm rot="10800000" flipH="1">
            <a:off x="614400" y="5119275"/>
            <a:ext cx="17973600" cy="660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graphicFrame>
        <p:nvGraphicFramePr>
          <p:cNvPr id="99" name="Google Shape;99;p15"/>
          <p:cNvGraphicFramePr/>
          <p:nvPr>
            <p:extLst>
              <p:ext uri="{D42A27DB-BD31-4B8C-83A1-F6EECF244321}">
                <p14:modId xmlns:p14="http://schemas.microsoft.com/office/powerpoint/2010/main" val="656838062"/>
              </p:ext>
            </p:extLst>
          </p:nvPr>
        </p:nvGraphicFramePr>
        <p:xfrm>
          <a:off x="1290600" y="7408762"/>
          <a:ext cx="17211463" cy="2557505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878065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3080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2557505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dirty="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In addition to the absorption of CO</a:t>
                      </a:r>
                      <a:r>
                        <a:rPr lang="en" sz="2400" baseline="-25000" dirty="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2</a:t>
                      </a:r>
                      <a:r>
                        <a:rPr lang="en" sz="2400" dirty="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 from the atmosphere, identify and describe TWO processes that can affect ocean pH closer to shore?</a:t>
                      </a: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cxnSp>
        <p:nvCxnSpPr>
          <p:cNvPr id="100" name="Google Shape;100;p15"/>
          <p:cNvCxnSpPr/>
          <p:nvPr/>
        </p:nvCxnSpPr>
        <p:spPr>
          <a:xfrm rot="10800000">
            <a:off x="19510700" y="8931275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01" name="Google Shape;101;p15"/>
          <p:cNvSpPr txBox="1"/>
          <p:nvPr/>
        </p:nvSpPr>
        <p:spPr>
          <a:xfrm>
            <a:off x="21033200" y="8063075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 directly into the box.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102" name="Google Shape;102;p15"/>
          <p:cNvCxnSpPr/>
          <p:nvPr/>
        </p:nvCxnSpPr>
        <p:spPr>
          <a:xfrm rot="10800000">
            <a:off x="19510700" y="13274188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03" name="Google Shape;103;p15"/>
          <p:cNvSpPr txBox="1"/>
          <p:nvPr/>
        </p:nvSpPr>
        <p:spPr>
          <a:xfrm>
            <a:off x="21033200" y="12397138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boxes.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104" name="Google Shape;104;p15"/>
          <p:cNvCxnSpPr/>
          <p:nvPr/>
        </p:nvCxnSpPr>
        <p:spPr>
          <a:xfrm rot="10800000">
            <a:off x="19510700" y="19591775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05" name="Google Shape;105;p15"/>
          <p:cNvSpPr txBox="1"/>
          <p:nvPr/>
        </p:nvSpPr>
        <p:spPr>
          <a:xfrm>
            <a:off x="21033200" y="18723575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boxes.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pic>
        <p:nvPicPr>
          <p:cNvPr id="106" name="Google Shape;106;p15" title="Click and drag to move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52400" y="152400"/>
            <a:ext cx="142875" cy="142875"/>
          </a:xfrm>
          <a:prstGeom prst="rect">
            <a:avLst/>
          </a:prstGeom>
          <a:noFill/>
          <a:ln>
            <a:noFill/>
          </a:ln>
        </p:spPr>
      </p:pic>
      <p:graphicFrame>
        <p:nvGraphicFramePr>
          <p:cNvPr id="107" name="Google Shape;107;p15"/>
          <p:cNvGraphicFramePr/>
          <p:nvPr/>
        </p:nvGraphicFramePr>
        <p:xfrm>
          <a:off x="1290588" y="11772888"/>
          <a:ext cx="17211475" cy="3474630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43028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0382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038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6832175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Location</a:t>
                      </a:r>
                      <a:endParaRPr sz="2400" b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b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b="1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Highest pH value</a:t>
                      </a:r>
                      <a:endParaRPr sz="2400" b="1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Lowest pH value</a:t>
                      </a:r>
                      <a:endParaRPr sz="2400" b="1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b="1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Range</a:t>
                      </a:r>
                      <a:endParaRPr sz="2400" b="1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b="1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(highest - lowest pH)</a:t>
                      </a:r>
                      <a:endParaRPr sz="2400" b="1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Cha Ba (Washington)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WHOTS (Hawaii)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108" name="Google Shape;108;p15"/>
          <p:cNvGraphicFramePr/>
          <p:nvPr/>
        </p:nvGraphicFramePr>
        <p:xfrm>
          <a:off x="1247625" y="17054138"/>
          <a:ext cx="17297400" cy="5095977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629242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0049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Is ocean acidification is occurring in Washington, in the same way that it is in Hawaii?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dirty="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My Claim:</a:t>
                      </a:r>
                      <a:endParaRPr dirty="0"/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Include specific data measurements from the graphs &amp; from the table in #2 above.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dirty="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My Evidence:</a:t>
                      </a:r>
                      <a:endParaRPr dirty="0"/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Connect the evidence to your claim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dirty="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My Reasoning:</a:t>
                      </a:r>
                      <a:endParaRPr dirty="0"/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graphicFrame>
        <p:nvGraphicFramePr>
          <p:cNvPr id="109" name="Google Shape;109;p15"/>
          <p:cNvGraphicFramePr/>
          <p:nvPr/>
        </p:nvGraphicFramePr>
        <p:xfrm>
          <a:off x="1204675" y="24392288"/>
          <a:ext cx="17297400" cy="1753800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31346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41628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7538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i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My definition for Coastal Acidification</a:t>
                      </a:r>
                      <a:endParaRPr sz="2400" i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cxnSp>
        <p:nvCxnSpPr>
          <p:cNvPr id="110" name="Google Shape;110;p15"/>
          <p:cNvCxnSpPr/>
          <p:nvPr/>
        </p:nvCxnSpPr>
        <p:spPr>
          <a:xfrm rot="10800000">
            <a:off x="19510700" y="24565850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11" name="Google Shape;111;p15"/>
          <p:cNvSpPr txBox="1"/>
          <p:nvPr/>
        </p:nvSpPr>
        <p:spPr>
          <a:xfrm>
            <a:off x="21033200" y="23697650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6" name="Google Shape;116;p16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4400" b="1">
                <a:solidFill>
                  <a:srgbClr val="76A5AF"/>
                </a:solidFill>
              </a:rPr>
              <a:t>DATA IN THE CLASSROOM: LEVEL 4</a:t>
            </a:r>
            <a:r>
              <a:rPr lang="en" sz="4400"/>
              <a:t> </a:t>
            </a:r>
            <a:endParaRPr sz="44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lang="en" sz="7300"/>
              <a:t>Acidification’s Impact on Animals</a:t>
            </a:r>
            <a:endParaRPr sz="4400" b="1">
              <a:solidFill>
                <a:srgbClr val="76A5AF"/>
              </a:solidFill>
            </a:endParaRPr>
          </a:p>
        </p:txBody>
      </p:sp>
      <p:sp>
        <p:nvSpPr>
          <p:cNvPr id="117" name="Google Shape;117;p16"/>
          <p:cNvSpPr txBox="1">
            <a:spLocks noGrp="1"/>
          </p:cNvSpPr>
          <p:nvPr>
            <p:ph type="body" idx="1"/>
          </p:nvPr>
        </p:nvSpPr>
        <p:spPr>
          <a:xfrm>
            <a:off x="654575" y="6085075"/>
            <a:ext cx="17893200" cy="207177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 b="0" u="sng">
                <a:solidFill>
                  <a:schemeClr val="dk1"/>
                </a:solidFill>
              </a:rPr>
              <a:t>Acidification’s Effect on Shell Building Animals:</a:t>
            </a:r>
            <a:r>
              <a:rPr lang="en" sz="2400" b="0">
                <a:solidFill>
                  <a:schemeClr val="dk1"/>
                </a:solidFill>
              </a:rPr>
              <a:t>  Use the online graphic titled ‘Ocean Acidification–What Does it Mean for Oysters?’ to answer the question below.</a:t>
            </a: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 b="0" u="sng">
                <a:solidFill>
                  <a:schemeClr val="dk1"/>
                </a:solidFill>
              </a:rPr>
              <a:t>How is Acidification Impacting Oysters</a:t>
            </a:r>
            <a:r>
              <a:rPr lang="en" sz="2400" b="0">
                <a:solidFill>
                  <a:schemeClr val="dk1"/>
                </a:solidFill>
              </a:rPr>
              <a:t>?  Aragonite saturation state (Ω) is a measurement that describes the tendency for calcium carbonate to form or to dissolve. What is the relationship between aragonite saturation state, CO2 and pH? </a:t>
            </a: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 startAt="3"/>
            </a:pPr>
            <a:r>
              <a:rPr lang="en" sz="2400" b="0" u="sng">
                <a:solidFill>
                  <a:schemeClr val="dk1"/>
                </a:solidFill>
              </a:rPr>
              <a:t>How is Acidification Impacting Oysters</a:t>
            </a:r>
            <a:r>
              <a:rPr lang="en" sz="2400" b="0">
                <a:solidFill>
                  <a:schemeClr val="dk1"/>
                </a:solidFill>
              </a:rPr>
              <a:t>?  Complete the table below to show WHEN ocean conditions might negatively affect the growth and survival of larval Pacific oysters. For each month, write the % of observations that fall below the threshold (Ω &lt; 1.5 and Ω &lt; 2.0).</a:t>
            </a: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000" b="0" i="1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 u="sng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>
                <a:solidFill>
                  <a:schemeClr val="dk1"/>
                </a:solidFill>
              </a:rPr>
              <a:t>   </a:t>
            </a: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>
                <a:solidFill>
                  <a:schemeClr val="dk1"/>
                </a:solidFill>
              </a:rPr>
              <a:t>  </a:t>
            </a:r>
            <a:endParaRPr sz="2400" b="0" i="1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</p:txBody>
      </p:sp>
      <p:cxnSp>
        <p:nvCxnSpPr>
          <p:cNvPr id="118" name="Google Shape;118;p16"/>
          <p:cNvCxnSpPr/>
          <p:nvPr/>
        </p:nvCxnSpPr>
        <p:spPr>
          <a:xfrm rot="10800000" flipH="1">
            <a:off x="614400" y="5119275"/>
            <a:ext cx="17973600" cy="660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graphicFrame>
        <p:nvGraphicFramePr>
          <p:cNvPr id="119" name="Google Shape;119;p16"/>
          <p:cNvGraphicFramePr/>
          <p:nvPr>
            <p:extLst>
              <p:ext uri="{D42A27DB-BD31-4B8C-83A1-F6EECF244321}">
                <p14:modId xmlns:p14="http://schemas.microsoft.com/office/powerpoint/2010/main" val="3045450494"/>
              </p:ext>
            </p:extLst>
          </p:nvPr>
        </p:nvGraphicFramePr>
        <p:xfrm>
          <a:off x="1352413" y="7799288"/>
          <a:ext cx="17195150" cy="2836486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8772336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842281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Changes in ocean chemistry reduce the ability of some animals to build their calcium carbonate (CaCO3) shells. 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Write the chemical reaction(s) to illustrate this statement. 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Explain the reaction(s) in 1-2 sentences.</a:t>
                      </a: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 dirty="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cxnSp>
        <p:nvCxnSpPr>
          <p:cNvPr id="120" name="Google Shape;120;p16"/>
          <p:cNvCxnSpPr/>
          <p:nvPr/>
        </p:nvCxnSpPr>
        <p:spPr>
          <a:xfrm rot="10800000">
            <a:off x="19510700" y="8931275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21" name="Google Shape;121;p16"/>
          <p:cNvSpPr txBox="1"/>
          <p:nvPr/>
        </p:nvSpPr>
        <p:spPr>
          <a:xfrm>
            <a:off x="21033200" y="8063075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 directly into the boxes.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122" name="Google Shape;122;p16"/>
          <p:cNvCxnSpPr/>
          <p:nvPr/>
        </p:nvCxnSpPr>
        <p:spPr>
          <a:xfrm rot="10800000">
            <a:off x="19701200" y="14929013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23" name="Google Shape;123;p16"/>
          <p:cNvSpPr txBox="1"/>
          <p:nvPr/>
        </p:nvSpPr>
        <p:spPr>
          <a:xfrm>
            <a:off x="21414200" y="14060813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boxes.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pic>
        <p:nvPicPr>
          <p:cNvPr id="124" name="Google Shape;124;p16" title="Click and drag to move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52400" y="152400"/>
            <a:ext cx="142875" cy="142875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125" name="Google Shape;125;p16"/>
          <p:cNvCxnSpPr/>
          <p:nvPr/>
        </p:nvCxnSpPr>
        <p:spPr>
          <a:xfrm rot="10800000">
            <a:off x="19510700" y="22813250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26" name="Google Shape;126;p16"/>
          <p:cNvSpPr txBox="1"/>
          <p:nvPr/>
        </p:nvSpPr>
        <p:spPr>
          <a:xfrm>
            <a:off x="21033200" y="21945050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graphicFrame>
        <p:nvGraphicFramePr>
          <p:cNvPr id="127" name="Google Shape;127;p16"/>
          <p:cNvGraphicFramePr/>
          <p:nvPr>
            <p:extLst>
              <p:ext uri="{D42A27DB-BD31-4B8C-83A1-F6EECF244321}">
                <p14:modId xmlns:p14="http://schemas.microsoft.com/office/powerpoint/2010/main" val="1087135995"/>
              </p:ext>
            </p:extLst>
          </p:nvPr>
        </p:nvGraphicFramePr>
        <p:xfrm>
          <a:off x="1352425" y="13371863"/>
          <a:ext cx="17195138" cy="4057213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10498191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669694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What word(s) complete(s) the sentences below? </a:t>
                      </a:r>
                      <a:endParaRPr sz="2400" b="1">
                        <a:solidFill>
                          <a:srgbClr val="000000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endParaRPr i="1"/>
                    </a:p>
                  </a:txBody>
                  <a:tcPr marL="91425" marR="91425" marT="91425" marB="91425" anchor="ctr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50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b="1" dirty="0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Write the  words that fill in the blanks, below. </a:t>
                      </a:r>
                      <a:r>
                        <a:rPr lang="en" sz="2400" i="1" dirty="0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Word choices: increases, decreases</a:t>
                      </a:r>
                      <a:endParaRPr sz="2400" b="1" dirty="0">
                        <a:solidFill>
                          <a:srgbClr val="000000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dirty="0"/>
                    </a:p>
                  </a:txBody>
                  <a:tcPr marL="91425" marR="91425" marT="91425" marB="91425" anchor="ctr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457200" lvl="0" indent="0" algn="l" rtl="0">
                        <a:lnSpc>
                          <a:spcPct val="150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When CO2 in the atmosphere increases, ocean CO2  ………....…………..</a:t>
                      </a:r>
                      <a:endParaRPr/>
                    </a:p>
                  </a:txBody>
                  <a:tcPr marL="91425" marR="91425" marT="91425" marB="91425"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457200" lvl="0" indent="0" algn="l" rtl="0">
                        <a:lnSpc>
                          <a:spcPct val="150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When ocean CO2 ………..……………..….…….., pH …...……......……………………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457200" lvl="0" indent="0" algn="l" rtl="0">
                        <a:lnSpc>
                          <a:spcPct val="150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When pH ………......………………………......., Ω …...……......……………………...……</a:t>
                      </a: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dirty="0"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</a:tbl>
          </a:graphicData>
        </a:graphic>
      </p:graphicFrame>
      <p:graphicFrame>
        <p:nvGraphicFramePr>
          <p:cNvPr id="128" name="Google Shape;128;p16"/>
          <p:cNvGraphicFramePr/>
          <p:nvPr/>
        </p:nvGraphicFramePr>
        <p:xfrm>
          <a:off x="1352413" y="21084538"/>
          <a:ext cx="17195150" cy="2573121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3675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08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09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10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11"/>
                    </a:ext>
                  </a:extLst>
                </a:gridCol>
                <a:gridCol w="1126600">
                  <a:extLst>
                    <a:ext uri="{9D8B030D-6E8A-4147-A177-3AD203B41FA5}">
                      <a16:colId xmlns:a16="http://schemas.microsoft.com/office/drawing/2014/main" val="20012"/>
                    </a:ext>
                  </a:extLst>
                </a:gridCol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b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Aragonite saturation state (Ω)</a:t>
                      </a:r>
                      <a:endParaRPr sz="2400" b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Jan</a:t>
                      </a:r>
                      <a:r>
                        <a:rPr lang="en" sz="20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 </a:t>
                      </a:r>
                      <a:br>
                        <a:rPr lang="en" sz="20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</a:b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 sz="900"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Feb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Mar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Apr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May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Jun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Jul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Aug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Sep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Oct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Nov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Dec</a:t>
                      </a:r>
                      <a:endParaRPr>
                        <a:solidFill>
                          <a:srgbClr val="000000"/>
                        </a:solidFill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900" b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(% obs)</a:t>
                      </a:r>
                      <a:endParaRPr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Ω &lt; 1.5</a:t>
                      </a:r>
                      <a:br>
                        <a:rPr lang="en" sz="2400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</a:br>
                      <a:r>
                        <a:rPr lang="en" sz="1600" i="1">
                          <a:solidFill>
                            <a:srgbClr val="000000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lethal conditions</a:t>
                      </a:r>
                      <a:endParaRPr sz="16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rgbClr val="000000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Ω &lt; 2.0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16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conditions not adequate for growth</a:t>
                      </a:r>
                      <a:endParaRPr sz="16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/>
                    </a:p>
                  </a:txBody>
                  <a:tcPr marL="91425" marR="91425" marT="91425" marB="91425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" name="Google Shape;133;p17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400" b="1">
                <a:solidFill>
                  <a:srgbClr val="76A5AF"/>
                </a:solidFill>
              </a:rPr>
              <a:t>DATA IN THE CLASSROOM: LEVEL 4</a:t>
            </a:r>
            <a:endParaRPr sz="44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7300"/>
              <a:t>Acidification’s Impact on Animals</a:t>
            </a:r>
            <a:endParaRPr/>
          </a:p>
        </p:txBody>
      </p:sp>
      <p:sp>
        <p:nvSpPr>
          <p:cNvPr id="134" name="Google Shape;134;p17"/>
          <p:cNvSpPr txBox="1">
            <a:spLocks noGrp="1"/>
          </p:cNvSpPr>
          <p:nvPr>
            <p:ph type="body" idx="1"/>
          </p:nvPr>
        </p:nvSpPr>
        <p:spPr>
          <a:xfrm>
            <a:off x="654575" y="6085075"/>
            <a:ext cx="17893200" cy="207177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 startAt="4"/>
            </a:pPr>
            <a:r>
              <a:rPr lang="en" sz="2400" b="0" u="sng">
                <a:solidFill>
                  <a:schemeClr val="dk1"/>
                </a:solidFill>
              </a:rPr>
              <a:t>Construct an Explanation</a:t>
            </a:r>
            <a:r>
              <a:rPr lang="en" sz="2400" b="0">
                <a:solidFill>
                  <a:schemeClr val="dk1"/>
                </a:solidFill>
              </a:rPr>
              <a:t>: Given the current conditions in Washington, will larval oysters have enough aragonite to grow and build shells? Answer the question using the claim, evidence, reasoning table below.</a:t>
            </a:r>
            <a:r>
              <a:rPr lang="en" sz="2400" b="0" u="sng">
                <a:solidFill>
                  <a:schemeClr val="dk1"/>
                </a:solidFill>
              </a:rPr>
              <a:t> </a:t>
            </a:r>
            <a:endParaRPr sz="2400" b="0" u="sng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r>
              <a:rPr lang="en" sz="2400" b="0">
                <a:solidFill>
                  <a:schemeClr val="dk1"/>
                </a:solidFill>
              </a:rPr>
              <a:t> </a:t>
            </a: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>
                <a:solidFill>
                  <a:schemeClr val="dk1"/>
                </a:solidFill>
              </a:rPr>
              <a:t>   </a:t>
            </a: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>
                <a:solidFill>
                  <a:schemeClr val="dk1"/>
                </a:solidFill>
              </a:rPr>
              <a:t>  </a:t>
            </a:r>
            <a:endParaRPr sz="2400" b="0" i="1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</p:txBody>
      </p:sp>
      <p:cxnSp>
        <p:nvCxnSpPr>
          <p:cNvPr id="135" name="Google Shape;135;p17"/>
          <p:cNvCxnSpPr/>
          <p:nvPr/>
        </p:nvCxnSpPr>
        <p:spPr>
          <a:xfrm rot="10800000" flipH="1">
            <a:off x="614400" y="5119275"/>
            <a:ext cx="17973600" cy="660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36" name="Google Shape;136;p17"/>
          <p:cNvCxnSpPr/>
          <p:nvPr/>
        </p:nvCxnSpPr>
        <p:spPr>
          <a:xfrm rot="10800000">
            <a:off x="19510700" y="8931275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37" name="Google Shape;137;p17"/>
          <p:cNvSpPr txBox="1"/>
          <p:nvPr/>
        </p:nvSpPr>
        <p:spPr>
          <a:xfrm>
            <a:off x="21033200" y="8257775"/>
            <a:ext cx="3193200" cy="13644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directly into the boxes.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pic>
        <p:nvPicPr>
          <p:cNvPr id="138" name="Google Shape;138;p17" title="Click and drag to move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52400" y="152400"/>
            <a:ext cx="142875" cy="142875"/>
          </a:xfrm>
          <a:prstGeom prst="rect">
            <a:avLst/>
          </a:prstGeom>
          <a:noFill/>
          <a:ln>
            <a:noFill/>
          </a:ln>
        </p:spPr>
      </p:pic>
      <p:graphicFrame>
        <p:nvGraphicFramePr>
          <p:cNvPr id="139" name="Google Shape;139;p17"/>
          <p:cNvGraphicFramePr/>
          <p:nvPr>
            <p:extLst>
              <p:ext uri="{D42A27DB-BD31-4B8C-83A1-F6EECF244321}">
                <p14:modId xmlns:p14="http://schemas.microsoft.com/office/powerpoint/2010/main" val="4100377537"/>
              </p:ext>
            </p:extLst>
          </p:nvPr>
        </p:nvGraphicFramePr>
        <p:xfrm>
          <a:off x="1290600" y="8043488"/>
          <a:ext cx="17257170" cy="9513714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745614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98010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495725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Given the current conditions in Washington, will larval oysters have enough aragonite to grow and build shells?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My Claim:</a:t>
                      </a:r>
                      <a:endParaRPr/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980550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Include specific data measurements from the data table in #3. 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Describe any patterns that you notice, including seasonal patterns.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My Evidence:</a:t>
                      </a:r>
                      <a:endParaRPr/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917250">
                <a:tc>
                  <a:txBody>
                    <a:bodyPr/>
                    <a:lstStyle/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Connect the evidence to your claim.</a:t>
                      </a: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Need some help with this section? Consider the following questions.</a:t>
                      </a: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100" i="1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In natural systems, oysters reproduce in the summer months. Will larval oysters be able to build their shells given the current summertime conditions?</a:t>
                      </a:r>
                      <a:endParaRPr sz="2100" i="1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2100" i="1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100" i="1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Could larval oysters experience lethal conditions at any point during the year? 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2400" dirty="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 dirty="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My Reasoning:</a:t>
                      </a:r>
                      <a:endParaRPr dirty="0"/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4" name="Google Shape;144;p18"/>
          <p:cNvSpPr txBox="1">
            <a:spLocks noGrp="1"/>
          </p:cNvSpPr>
          <p:nvPr>
            <p:ph type="title"/>
          </p:nvPr>
        </p:nvSpPr>
        <p:spPr>
          <a:xfrm>
            <a:off x="654570" y="2349732"/>
            <a:ext cx="17893200" cy="30240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4400" b="1">
                <a:solidFill>
                  <a:srgbClr val="76A5AF"/>
                </a:solidFill>
              </a:rPr>
              <a:t>DATA IN THE CLASSROOM: LEVEL 5</a:t>
            </a:r>
            <a:endParaRPr sz="4400"/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Design an Investigation</a:t>
            </a:r>
            <a:endParaRPr/>
          </a:p>
        </p:txBody>
      </p:sp>
      <p:sp>
        <p:nvSpPr>
          <p:cNvPr id="145" name="Google Shape;145;p18"/>
          <p:cNvSpPr txBox="1">
            <a:spLocks noGrp="1"/>
          </p:cNvSpPr>
          <p:nvPr>
            <p:ph type="body" idx="1"/>
          </p:nvPr>
        </p:nvSpPr>
        <p:spPr>
          <a:xfrm>
            <a:off x="654575" y="6085075"/>
            <a:ext cx="17893200" cy="20717700"/>
          </a:xfrm>
          <a:prstGeom prst="rect">
            <a:avLst/>
          </a:prstGeom>
        </p:spPr>
        <p:txBody>
          <a:bodyPr spcFirstLastPara="1" wrap="square" lIns="288900" tIns="288900" rIns="288900" bIns="288900" anchor="t" anchorCtr="0">
            <a:noAutofit/>
          </a:bodyPr>
          <a:lstStyle/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>
                <a:solidFill>
                  <a:schemeClr val="dk1"/>
                </a:solidFill>
              </a:rPr>
              <a:t>Develop Your Question: </a:t>
            </a:r>
            <a:r>
              <a:rPr lang="en" sz="2400" b="0">
                <a:solidFill>
                  <a:schemeClr val="dk1"/>
                </a:solidFill>
              </a:rPr>
              <a:t>  Ask a question that can be answered using the data available in Level 5 of the module. </a:t>
            </a:r>
            <a:br>
              <a:rPr lang="en" sz="2400" b="0">
                <a:solidFill>
                  <a:schemeClr val="dk1"/>
                </a:solidFill>
              </a:rPr>
            </a:br>
            <a:r>
              <a:rPr lang="en" sz="2400" b="0">
                <a:solidFill>
                  <a:schemeClr val="dk1"/>
                </a:solidFill>
              </a:rPr>
              <a:t>Some sample questions are below.</a:t>
            </a:r>
            <a:endParaRPr sz="2400" b="0">
              <a:solidFill>
                <a:schemeClr val="dk1"/>
              </a:solidFill>
            </a:endParaRPr>
          </a:p>
          <a:p>
            <a:pPr marL="914400" lvl="1" indent="-3810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Char char="○"/>
            </a:pPr>
            <a:r>
              <a:rPr lang="en" sz="2400">
                <a:solidFill>
                  <a:schemeClr val="dk1"/>
                </a:solidFill>
              </a:rPr>
              <a:t>How has water chemistry in the Gulf of Maine been affected by global increases in atmospheric CO2?</a:t>
            </a:r>
            <a:endParaRPr sz="2400">
              <a:solidFill>
                <a:schemeClr val="dk1"/>
              </a:solidFill>
            </a:endParaRPr>
          </a:p>
          <a:p>
            <a:pPr marL="914400" lvl="1" indent="-3810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Char char="○"/>
            </a:pPr>
            <a:r>
              <a:rPr lang="en" sz="2400">
                <a:solidFill>
                  <a:schemeClr val="dk1"/>
                </a:solidFill>
              </a:rPr>
              <a:t>Does ocean pH in the Gulf of Maine follow the same seasonal pattern as coastal Washington?</a:t>
            </a:r>
            <a:endParaRPr sz="2400">
              <a:solidFill>
                <a:schemeClr val="dk1"/>
              </a:solidFill>
            </a:endParaRPr>
          </a:p>
          <a:p>
            <a:pPr marL="914400" lvl="1" indent="-3810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Char char="○"/>
            </a:pPr>
            <a:r>
              <a:rPr lang="en" sz="2400">
                <a:solidFill>
                  <a:schemeClr val="dk1"/>
                </a:solidFill>
              </a:rPr>
              <a:t>Do the current conditions in the Gulf of Maine support the growth and survival of the soft-shell clam?</a:t>
            </a:r>
            <a:endParaRPr sz="2400">
              <a:solidFill>
                <a:schemeClr val="dk1"/>
              </a:solidFill>
            </a:endParaRPr>
          </a:p>
          <a:p>
            <a:pPr marL="914400" lvl="1" indent="-381000" algn="l" rtl="0">
              <a:lnSpc>
                <a:spcPct val="15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Char char="○"/>
            </a:pPr>
            <a:r>
              <a:rPr lang="en" sz="2400">
                <a:solidFill>
                  <a:schemeClr val="dk1"/>
                </a:solidFill>
              </a:rPr>
              <a:t>In 20, 50 or 100 years, will conditions in the Gulf of Maine be suitable for soft-shelled clams and other shellfish?</a:t>
            </a: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9144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9144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9144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>
                <a:solidFill>
                  <a:schemeClr val="dk1"/>
                </a:solidFill>
              </a:rPr>
              <a:t>Collect Data:</a:t>
            </a:r>
            <a:r>
              <a:rPr lang="en" sz="2400" b="0">
                <a:solidFill>
                  <a:schemeClr val="dk1"/>
                </a:solidFill>
              </a:rPr>
              <a:t> Identify the data that you need to answer your question. If possible, paste or attach your data maps or charts to this document.</a:t>
            </a: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-38100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AutoNum type="arabicPeriod"/>
            </a:pPr>
            <a:r>
              <a:rPr lang="en" sz="2400">
                <a:solidFill>
                  <a:schemeClr val="dk1"/>
                </a:solidFill>
              </a:rPr>
              <a:t>Use the claim, evidence, reasoning format to help answer your question.</a:t>
            </a: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45720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endParaRPr sz="2400" b="0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>
                <a:solidFill>
                  <a:schemeClr val="dk1"/>
                </a:solidFill>
              </a:rPr>
              <a:t>   </a:t>
            </a: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2400" b="0">
                <a:solidFill>
                  <a:schemeClr val="dk1"/>
                </a:solidFill>
              </a:rPr>
              <a:t>  </a:t>
            </a:r>
            <a:endParaRPr sz="2400" b="0" i="1">
              <a:solidFill>
                <a:srgbClr val="000000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  <a:p>
            <a:pPr marL="0" lvl="0" indent="0" algn="l" rtl="0">
              <a:lnSpc>
                <a:spcPct val="150000"/>
              </a:lnSpc>
              <a:spcBef>
                <a:spcPts val="1000"/>
              </a:spcBef>
              <a:spcAft>
                <a:spcPts val="0"/>
              </a:spcAft>
              <a:buNone/>
            </a:pPr>
            <a:endParaRPr sz="2400" b="0">
              <a:solidFill>
                <a:schemeClr val="dk1"/>
              </a:solidFill>
            </a:endParaRPr>
          </a:p>
        </p:txBody>
      </p:sp>
      <p:cxnSp>
        <p:nvCxnSpPr>
          <p:cNvPr id="146" name="Google Shape;146;p18"/>
          <p:cNvCxnSpPr/>
          <p:nvPr/>
        </p:nvCxnSpPr>
        <p:spPr>
          <a:xfrm rot="10800000" flipH="1">
            <a:off x="614400" y="5119275"/>
            <a:ext cx="17973600" cy="660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none" w="med" len="med"/>
          </a:ln>
        </p:spPr>
      </p:cxnSp>
      <p:cxnSp>
        <p:nvCxnSpPr>
          <p:cNvPr id="147" name="Google Shape;147;p18"/>
          <p:cNvCxnSpPr/>
          <p:nvPr/>
        </p:nvCxnSpPr>
        <p:spPr>
          <a:xfrm rot="10800000">
            <a:off x="19510700" y="11364050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48" name="Google Shape;148;p18"/>
          <p:cNvSpPr txBox="1"/>
          <p:nvPr/>
        </p:nvSpPr>
        <p:spPr>
          <a:xfrm>
            <a:off x="21033200" y="10495850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 directly into the box.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149" name="Google Shape;149;p18"/>
          <p:cNvCxnSpPr/>
          <p:nvPr/>
        </p:nvCxnSpPr>
        <p:spPr>
          <a:xfrm rot="10800000">
            <a:off x="19510700" y="18696938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50" name="Google Shape;150;p18"/>
          <p:cNvSpPr txBox="1"/>
          <p:nvPr/>
        </p:nvSpPr>
        <p:spPr>
          <a:xfrm>
            <a:off x="21033200" y="17819888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boxes.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cxnSp>
        <p:nvCxnSpPr>
          <p:cNvPr id="151" name="Google Shape;151;p18"/>
          <p:cNvCxnSpPr/>
          <p:nvPr/>
        </p:nvCxnSpPr>
        <p:spPr>
          <a:xfrm rot="10800000">
            <a:off x="19510700" y="23721900"/>
            <a:ext cx="1522500" cy="17400"/>
          </a:xfrm>
          <a:prstGeom prst="straightConnector1">
            <a:avLst/>
          </a:prstGeom>
          <a:noFill/>
          <a:ln w="76200" cap="flat" cmpd="sng">
            <a:solidFill>
              <a:schemeClr val="dk2"/>
            </a:solidFill>
            <a:prstDash val="solid"/>
            <a:round/>
            <a:headEnd type="none" w="med" len="med"/>
            <a:tailEnd type="triangle" w="med" len="med"/>
          </a:ln>
        </p:spPr>
      </p:cxnSp>
      <p:sp>
        <p:nvSpPr>
          <p:cNvPr id="152" name="Google Shape;152;p18"/>
          <p:cNvSpPr txBox="1"/>
          <p:nvPr/>
        </p:nvSpPr>
        <p:spPr>
          <a:xfrm>
            <a:off x="21033200" y="22853700"/>
            <a:ext cx="3193200" cy="1753800"/>
          </a:xfrm>
          <a:prstGeom prst="rect">
            <a:avLst/>
          </a:prstGeom>
          <a:solidFill>
            <a:schemeClr val="lt2"/>
          </a:solidFill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ctr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3100">
                <a:latin typeface="Open Sans"/>
                <a:ea typeface="Open Sans"/>
                <a:cs typeface="Open Sans"/>
                <a:sym typeface="Open Sans"/>
              </a:rPr>
              <a:t>Type your answers directly into the boxes.</a:t>
            </a:r>
            <a:endParaRPr sz="3100">
              <a:latin typeface="Open Sans"/>
              <a:ea typeface="Open Sans"/>
              <a:cs typeface="Open Sans"/>
              <a:sym typeface="Open Sans"/>
            </a:endParaRPr>
          </a:p>
        </p:txBody>
      </p:sp>
      <p:pic>
        <p:nvPicPr>
          <p:cNvPr id="153" name="Google Shape;153;p18" title="Click and drag to move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52400" y="152400"/>
            <a:ext cx="142875" cy="142875"/>
          </a:xfrm>
          <a:prstGeom prst="rect">
            <a:avLst/>
          </a:prstGeom>
          <a:noFill/>
          <a:ln>
            <a:noFill/>
          </a:ln>
        </p:spPr>
      </p:pic>
      <p:graphicFrame>
        <p:nvGraphicFramePr>
          <p:cNvPr id="154" name="Google Shape;154;p18"/>
          <p:cNvGraphicFramePr/>
          <p:nvPr/>
        </p:nvGraphicFramePr>
        <p:xfrm>
          <a:off x="1409275" y="10509788"/>
          <a:ext cx="17297375" cy="1645890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493450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36287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Identify a question of interest about acidification. </a:t>
                      </a: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19050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chemeClr val="lt2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1905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1905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19050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chemeClr val="l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graphicFrame>
        <p:nvGraphicFramePr>
          <p:cNvPr id="155" name="Google Shape;155;p18"/>
          <p:cNvGraphicFramePr/>
          <p:nvPr/>
        </p:nvGraphicFramePr>
        <p:xfrm>
          <a:off x="1409288" y="14620925"/>
          <a:ext cx="17297375" cy="3291660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9214575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3062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4776575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b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Data</a:t>
                      </a:r>
                      <a:endParaRPr sz="2400" b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b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Date</a:t>
                      </a:r>
                      <a:endParaRPr sz="2400" b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b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Map or Graph</a:t>
                      </a:r>
                      <a:endParaRPr sz="2400" b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i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Example: Gulf of Maine, Ocean pH</a:t>
                      </a:r>
                      <a:endParaRPr sz="2400" i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chemeClr val="lt2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i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2010 – 2015</a:t>
                      </a:r>
                      <a:endParaRPr sz="2400" i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chemeClr val="lt2"/>
                    </a:solidFill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 i="1"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graph</a:t>
                      </a:r>
                      <a:endParaRPr sz="2400" i="1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2857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  <a:solidFill>
                      <a:schemeClr val="lt2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381000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chemeClr val="dk2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graphicFrame>
        <p:nvGraphicFramePr>
          <p:cNvPr id="156" name="Google Shape;156;p18"/>
          <p:cNvGraphicFramePr/>
          <p:nvPr/>
        </p:nvGraphicFramePr>
        <p:xfrm>
          <a:off x="1409275" y="20213988"/>
          <a:ext cx="17297375" cy="4238445"/>
        </p:xfrm>
        <a:graphic>
          <a:graphicData uri="http://schemas.openxmlformats.org/drawingml/2006/table">
            <a:tbl>
              <a:tblPr>
                <a:noFill/>
                <a:tableStyleId>{B17E5876-EDB9-45C3-A28A-6364EFA2E32B}</a:tableStyleId>
              </a:tblPr>
              <a:tblGrid>
                <a:gridCol w="703595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0261425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13124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Claim: Record a simple statement that answers your question and is based upon evidence.</a:t>
                      </a: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3124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Evidence: Include specific data from the the data maps, graphs or charts you have analyzed.</a:t>
                      </a: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Clr>
                          <a:schemeClr val="dk1"/>
                        </a:buClr>
                        <a:buSzPts val="1100"/>
                        <a:buFont typeface="Arial"/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1021125"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lang="en" sz="2400">
                          <a:solidFill>
                            <a:schemeClr val="dk1"/>
                          </a:solidFill>
                          <a:latin typeface="Open Sans"/>
                          <a:ea typeface="Open Sans"/>
                          <a:cs typeface="Open Sans"/>
                          <a:sym typeface="Open Sans"/>
                        </a:rPr>
                        <a:t>Reasoning: Connect the evidence to your claim.</a:t>
                      </a: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tc>
                  <a:txBody>
                    <a:bodyPr/>
                    <a:lstStyle/>
                    <a:p>
                      <a:pPr marL="0" lvl="0" indent="0" algn="l" rtl="0">
                        <a:spcBef>
                          <a:spcPts val="0"/>
                        </a:spcBef>
                        <a:spcAft>
                          <a:spcPts val="0"/>
                        </a:spcAft>
                        <a:buNone/>
                      </a:pPr>
                      <a:endParaRPr sz="2400">
                        <a:solidFill>
                          <a:schemeClr val="dk1"/>
                        </a:solidFill>
                        <a:latin typeface="Open Sans"/>
                        <a:ea typeface="Open Sans"/>
                        <a:cs typeface="Open Sans"/>
                        <a:sym typeface="Open Sans"/>
                      </a:endParaRPr>
                    </a:p>
                  </a:txBody>
                  <a:tcPr marL="91425" marR="91425" marT="91425" marB="91425">
                    <a:lnL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L>
                    <a:lnR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R>
                    <a:lnT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T>
                    <a:lnB w="9525" cap="flat" cmpd="sng">
                      <a:solidFill>
                        <a:srgbClr val="9E9E9E"/>
                      </a:solidFill>
                      <a:prstDash val="solid"/>
                      <a:round/>
                      <a:headEnd type="none" w="sm" len="sm"/>
                      <a:tailEnd type="none" w="sm" len="sm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1652</Words>
  <Application>Microsoft Macintosh PowerPoint</Application>
  <PresentationFormat>Custom</PresentationFormat>
  <Paragraphs>431</Paragraphs>
  <Slides>6</Slides>
  <Notes>6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Open Sans SemiBold</vt:lpstr>
      <vt:lpstr>Open Sans</vt:lpstr>
      <vt:lpstr>Arial</vt:lpstr>
      <vt:lpstr>Simple Light</vt:lpstr>
      <vt:lpstr>DATA IN THE CLASSROOM: LEVEL 1  How Does Rising CO2 Impact Ocean pH?</vt:lpstr>
      <vt:lpstr>DATA IN THE CLASSROOM: LEVEL 2  Measuring Changes in pH</vt:lpstr>
      <vt:lpstr>DATA IN THE CLASSROOM: LEVEL 3  Examining Acidification Along the Coast</vt:lpstr>
      <vt:lpstr>DATA IN THE CLASSROOM: LEVEL 4  Acidification’s Impact on Animals</vt:lpstr>
      <vt:lpstr>DATA IN THE CLASSROOM: LEVEL 4 Acidification’s Impact on Animals</vt:lpstr>
      <vt:lpstr>DATA IN THE CLASSROOM: LEVEL 5 Design an Investigation</vt:lpstr>
    </vt:vector>
  </TitlesOfParts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DATA IN THE CLASSROOM: LEVEL 1  How Does Rising CO2 Impact Ocean pH?</dc:title>
  <cp:lastModifiedBy>Amy</cp:lastModifiedBy>
  <cp:revision>1</cp:revision>
  <dcterms:modified xsi:type="dcterms:W3CDTF">2020-10-03T17:43:45Z</dcterms:modified>
</cp:coreProperties>
</file>