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9202400" cy="27157363"/>
  <p:notesSz cx="6858000" cy="9144000"/>
  <p:embeddedFontLs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SemiBold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554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7E5876-EDB9-45C3-A28A-6364EFA2E32B}">
  <a:tblStyle styleId="{B17E5876-EDB9-45C3-A28A-6364EFA2E3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1"/>
  </p:normalViewPr>
  <p:slideViewPr>
    <p:cSldViewPr snapToGrid="0">
      <p:cViewPr>
        <p:scale>
          <a:sx n="40" d="100"/>
          <a:sy n="40" d="100"/>
        </p:scale>
        <p:origin x="1952" y="144"/>
      </p:cViewPr>
      <p:guideLst>
        <p:guide orient="horz" pos="8554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ed87d71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ed87d71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ed87d71d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ed87d71d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80e0fa3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80e0fa3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d87d71d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ed87d71d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ed87d71d5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ed87d71d5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3F3F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54588" y="3931355"/>
            <a:ext cx="17893200" cy="10837800"/>
          </a:xfrm>
          <a:prstGeom prst="rect">
            <a:avLst/>
          </a:prstGeom>
        </p:spPr>
        <p:txBody>
          <a:bodyPr spcFirstLastPara="1" wrap="square" lIns="288900" tIns="288900" rIns="288900" bIns="288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54570" y="14964177"/>
            <a:ext cx="17893200" cy="4185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654570" y="5840339"/>
            <a:ext cx="17893200" cy="10367400"/>
          </a:xfrm>
          <a:prstGeom prst="rect">
            <a:avLst/>
          </a:prstGeom>
        </p:spPr>
        <p:txBody>
          <a:bodyPr spcFirstLastPara="1" wrap="square" lIns="288900" tIns="288900" rIns="288900" bIns="288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900"/>
              <a:buNone/>
              <a:defRPr sz="379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654570" y="16643745"/>
            <a:ext cx="17893200" cy="68682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marL="457200" lvl="0" indent="-53340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508000" algn="ctr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2pPr>
            <a:lvl3pPr marL="1371600" lvl="2" indent="-508000" algn="ctr">
              <a:spcBef>
                <a:spcPts val="5100"/>
              </a:spcBef>
              <a:spcAft>
                <a:spcPts val="0"/>
              </a:spcAft>
              <a:buSzPts val="4400"/>
              <a:buChar char="■"/>
              <a:defRPr/>
            </a:lvl3pPr>
            <a:lvl4pPr marL="1828800" lvl="3" indent="-508000" algn="ctr">
              <a:spcBef>
                <a:spcPts val="5100"/>
              </a:spcBef>
              <a:spcAft>
                <a:spcPts val="0"/>
              </a:spcAft>
              <a:buSzPts val="4400"/>
              <a:buChar char="●"/>
              <a:defRPr/>
            </a:lvl4pPr>
            <a:lvl5pPr marL="2286000" lvl="4" indent="-508000" algn="ctr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5pPr>
            <a:lvl6pPr marL="2743200" lvl="5" indent="-508000" algn="ctr">
              <a:spcBef>
                <a:spcPts val="5100"/>
              </a:spcBef>
              <a:spcAft>
                <a:spcPts val="0"/>
              </a:spcAft>
              <a:buSzPts val="4400"/>
              <a:buChar char="■"/>
              <a:defRPr/>
            </a:lvl6pPr>
            <a:lvl7pPr marL="3200400" lvl="6" indent="-508000" algn="ctr">
              <a:spcBef>
                <a:spcPts val="5100"/>
              </a:spcBef>
              <a:spcAft>
                <a:spcPts val="0"/>
              </a:spcAft>
              <a:buSzPts val="4400"/>
              <a:buChar char="●"/>
              <a:defRPr/>
            </a:lvl7pPr>
            <a:lvl8pPr marL="3657600" lvl="7" indent="-508000" algn="ctr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8pPr>
            <a:lvl9pPr marL="4114800" lvl="8" indent="-508000" algn="ctr">
              <a:spcBef>
                <a:spcPts val="5100"/>
              </a:spcBef>
              <a:spcAft>
                <a:spcPts val="5100"/>
              </a:spcAft>
              <a:buSzPts val="4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654570" y="11356486"/>
            <a:ext cx="17893200" cy="44448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400"/>
              <a:buNone/>
              <a:defRPr sz="11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654570" y="6085067"/>
            <a:ext cx="17893200" cy="18038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marL="457200" lvl="0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508000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2pPr>
            <a:lvl3pPr marL="1371600" lvl="2" indent="-508000">
              <a:spcBef>
                <a:spcPts val="5100"/>
              </a:spcBef>
              <a:spcAft>
                <a:spcPts val="0"/>
              </a:spcAft>
              <a:buSzPts val="4400"/>
              <a:buChar char="■"/>
              <a:defRPr/>
            </a:lvl3pPr>
            <a:lvl4pPr marL="1828800" lvl="3" indent="-508000">
              <a:spcBef>
                <a:spcPts val="5100"/>
              </a:spcBef>
              <a:spcAft>
                <a:spcPts val="0"/>
              </a:spcAft>
              <a:buSzPts val="4400"/>
              <a:buChar char="●"/>
              <a:defRPr/>
            </a:lvl4pPr>
            <a:lvl5pPr marL="2286000" lvl="4" indent="-508000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5pPr>
            <a:lvl6pPr marL="2743200" lvl="5" indent="-508000">
              <a:spcBef>
                <a:spcPts val="5100"/>
              </a:spcBef>
              <a:spcAft>
                <a:spcPts val="0"/>
              </a:spcAft>
              <a:buSzPts val="4400"/>
              <a:buChar char="■"/>
              <a:defRPr/>
            </a:lvl6pPr>
            <a:lvl7pPr marL="3200400" lvl="6" indent="-508000">
              <a:spcBef>
                <a:spcPts val="5100"/>
              </a:spcBef>
              <a:spcAft>
                <a:spcPts val="0"/>
              </a:spcAft>
              <a:buSzPts val="4400"/>
              <a:buChar char="●"/>
              <a:defRPr/>
            </a:lvl7pPr>
            <a:lvl8pPr marL="3657600" lvl="7" indent="-508000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8pPr>
            <a:lvl9pPr marL="4114800" lvl="8" indent="-508000">
              <a:spcBef>
                <a:spcPts val="5100"/>
              </a:spcBef>
              <a:spcAft>
                <a:spcPts val="5100"/>
              </a:spcAft>
              <a:buSzPts val="4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654570" y="6085067"/>
            <a:ext cx="8399700" cy="18038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marL="457200" lvl="0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1pPr>
            <a:lvl2pPr marL="914400" lvl="1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2pPr>
            <a:lvl3pPr marL="1371600" lvl="2" indent="-469900">
              <a:spcBef>
                <a:spcPts val="5100"/>
              </a:spcBef>
              <a:spcAft>
                <a:spcPts val="0"/>
              </a:spcAft>
              <a:buSzPts val="3800"/>
              <a:buChar char="■"/>
              <a:defRPr sz="3800"/>
            </a:lvl3pPr>
            <a:lvl4pPr marL="1828800" lvl="3" indent="-469900">
              <a:spcBef>
                <a:spcPts val="5100"/>
              </a:spcBef>
              <a:spcAft>
                <a:spcPts val="0"/>
              </a:spcAft>
              <a:buSzPts val="3800"/>
              <a:buChar char="●"/>
              <a:defRPr sz="3800"/>
            </a:lvl4pPr>
            <a:lvl5pPr marL="2286000" lvl="4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5pPr>
            <a:lvl6pPr marL="2743200" lvl="5" indent="-469900">
              <a:spcBef>
                <a:spcPts val="5100"/>
              </a:spcBef>
              <a:spcAft>
                <a:spcPts val="0"/>
              </a:spcAft>
              <a:buSzPts val="3800"/>
              <a:buChar char="■"/>
              <a:defRPr sz="3800"/>
            </a:lvl6pPr>
            <a:lvl7pPr marL="3200400" lvl="6" indent="-469900">
              <a:spcBef>
                <a:spcPts val="5100"/>
              </a:spcBef>
              <a:spcAft>
                <a:spcPts val="0"/>
              </a:spcAft>
              <a:buSzPts val="3800"/>
              <a:buChar char="●"/>
              <a:defRPr sz="3800"/>
            </a:lvl7pPr>
            <a:lvl8pPr marL="3657600" lvl="7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8pPr>
            <a:lvl9pPr marL="4114800" lvl="8" indent="-469900">
              <a:spcBef>
                <a:spcPts val="5100"/>
              </a:spcBef>
              <a:spcAft>
                <a:spcPts val="5100"/>
              </a:spcAft>
              <a:buSzPts val="3800"/>
              <a:buChar char="■"/>
              <a:defRPr sz="38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10148040" y="6085067"/>
            <a:ext cx="8399700" cy="18038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marL="457200" lvl="0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1pPr>
            <a:lvl2pPr marL="914400" lvl="1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2pPr>
            <a:lvl3pPr marL="1371600" lvl="2" indent="-469900">
              <a:spcBef>
                <a:spcPts val="5100"/>
              </a:spcBef>
              <a:spcAft>
                <a:spcPts val="0"/>
              </a:spcAft>
              <a:buSzPts val="3800"/>
              <a:buChar char="■"/>
              <a:defRPr sz="3800"/>
            </a:lvl3pPr>
            <a:lvl4pPr marL="1828800" lvl="3" indent="-469900">
              <a:spcBef>
                <a:spcPts val="5100"/>
              </a:spcBef>
              <a:spcAft>
                <a:spcPts val="0"/>
              </a:spcAft>
              <a:buSzPts val="3800"/>
              <a:buChar char="●"/>
              <a:defRPr sz="3800"/>
            </a:lvl4pPr>
            <a:lvl5pPr marL="2286000" lvl="4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5pPr>
            <a:lvl6pPr marL="2743200" lvl="5" indent="-469900">
              <a:spcBef>
                <a:spcPts val="5100"/>
              </a:spcBef>
              <a:spcAft>
                <a:spcPts val="0"/>
              </a:spcAft>
              <a:buSzPts val="3800"/>
              <a:buChar char="■"/>
              <a:defRPr sz="3800"/>
            </a:lvl6pPr>
            <a:lvl7pPr marL="3200400" lvl="6" indent="-469900">
              <a:spcBef>
                <a:spcPts val="5100"/>
              </a:spcBef>
              <a:spcAft>
                <a:spcPts val="0"/>
              </a:spcAft>
              <a:buSzPts val="3800"/>
              <a:buChar char="●"/>
              <a:defRPr sz="3800"/>
            </a:lvl7pPr>
            <a:lvl8pPr marL="3657600" lvl="7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8pPr>
            <a:lvl9pPr marL="4114800" lvl="8" indent="-469900">
              <a:spcBef>
                <a:spcPts val="5100"/>
              </a:spcBef>
              <a:spcAft>
                <a:spcPts val="5100"/>
              </a:spcAft>
              <a:buSzPts val="3800"/>
              <a:buChar char="■"/>
              <a:defRPr sz="3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54570" y="2933567"/>
            <a:ext cx="5896800" cy="3990000"/>
          </a:xfrm>
          <a:prstGeom prst="rect">
            <a:avLst/>
          </a:prstGeom>
        </p:spPr>
        <p:txBody>
          <a:bodyPr spcFirstLastPara="1" wrap="square" lIns="288900" tIns="288900" rIns="288900" bIns="2889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54570" y="7337087"/>
            <a:ext cx="5896800" cy="167871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marL="457200" lvl="0" indent="-469900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1pPr>
            <a:lvl2pPr marL="914400" lvl="1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2pPr>
            <a:lvl3pPr marL="1371600" lvl="2" indent="-469900">
              <a:spcBef>
                <a:spcPts val="5100"/>
              </a:spcBef>
              <a:spcAft>
                <a:spcPts val="0"/>
              </a:spcAft>
              <a:buSzPts val="3800"/>
              <a:buChar char="■"/>
              <a:defRPr sz="3800"/>
            </a:lvl3pPr>
            <a:lvl4pPr marL="1828800" lvl="3" indent="-469900">
              <a:spcBef>
                <a:spcPts val="5100"/>
              </a:spcBef>
              <a:spcAft>
                <a:spcPts val="0"/>
              </a:spcAft>
              <a:buSzPts val="3800"/>
              <a:buChar char="●"/>
              <a:defRPr sz="3800"/>
            </a:lvl4pPr>
            <a:lvl5pPr marL="2286000" lvl="4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5pPr>
            <a:lvl6pPr marL="2743200" lvl="5" indent="-469900">
              <a:spcBef>
                <a:spcPts val="5100"/>
              </a:spcBef>
              <a:spcAft>
                <a:spcPts val="0"/>
              </a:spcAft>
              <a:buSzPts val="3800"/>
              <a:buChar char="■"/>
              <a:defRPr sz="3800"/>
            </a:lvl6pPr>
            <a:lvl7pPr marL="3200400" lvl="6" indent="-469900">
              <a:spcBef>
                <a:spcPts val="5100"/>
              </a:spcBef>
              <a:spcAft>
                <a:spcPts val="0"/>
              </a:spcAft>
              <a:buSzPts val="3800"/>
              <a:buChar char="●"/>
              <a:defRPr sz="3800"/>
            </a:lvl7pPr>
            <a:lvl8pPr marL="3657600" lvl="7" indent="-469900">
              <a:spcBef>
                <a:spcPts val="5100"/>
              </a:spcBef>
              <a:spcAft>
                <a:spcPts val="0"/>
              </a:spcAft>
              <a:buSzPts val="3800"/>
              <a:buChar char="○"/>
              <a:defRPr sz="3800"/>
            </a:lvl8pPr>
            <a:lvl9pPr marL="4114800" lvl="8" indent="-469900">
              <a:spcBef>
                <a:spcPts val="5100"/>
              </a:spcBef>
              <a:spcAft>
                <a:spcPts val="5100"/>
              </a:spcAft>
              <a:buSzPts val="3800"/>
              <a:buChar char="■"/>
              <a:defRPr sz="3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029525" y="2376792"/>
            <a:ext cx="13372500" cy="215994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9601200" y="-660"/>
            <a:ext cx="9601200" cy="2715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88900" tIns="288900" rIns="288900" bIns="288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557550" y="6511163"/>
            <a:ext cx="8494800" cy="7826400"/>
          </a:xfrm>
          <a:prstGeom prst="rect">
            <a:avLst/>
          </a:prstGeom>
        </p:spPr>
        <p:txBody>
          <a:bodyPr spcFirstLastPara="1" wrap="square" lIns="288900" tIns="288900" rIns="288900" bIns="288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557550" y="14800233"/>
            <a:ext cx="8494800" cy="65214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10372950" y="3823115"/>
            <a:ext cx="8057700" cy="195102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marL="457200" lvl="0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508000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2pPr>
            <a:lvl3pPr marL="1371600" lvl="2" indent="-508000">
              <a:spcBef>
                <a:spcPts val="5100"/>
              </a:spcBef>
              <a:spcAft>
                <a:spcPts val="0"/>
              </a:spcAft>
              <a:buSzPts val="4400"/>
              <a:buChar char="■"/>
              <a:defRPr/>
            </a:lvl3pPr>
            <a:lvl4pPr marL="1828800" lvl="3" indent="-508000">
              <a:spcBef>
                <a:spcPts val="5100"/>
              </a:spcBef>
              <a:spcAft>
                <a:spcPts val="0"/>
              </a:spcAft>
              <a:buSzPts val="4400"/>
              <a:buChar char="●"/>
              <a:defRPr/>
            </a:lvl4pPr>
            <a:lvl5pPr marL="2286000" lvl="4" indent="-508000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5pPr>
            <a:lvl6pPr marL="2743200" lvl="5" indent="-508000">
              <a:spcBef>
                <a:spcPts val="5100"/>
              </a:spcBef>
              <a:spcAft>
                <a:spcPts val="0"/>
              </a:spcAft>
              <a:buSzPts val="4400"/>
              <a:buChar char="■"/>
              <a:defRPr/>
            </a:lvl6pPr>
            <a:lvl7pPr marL="3200400" lvl="6" indent="-508000">
              <a:spcBef>
                <a:spcPts val="5100"/>
              </a:spcBef>
              <a:spcAft>
                <a:spcPts val="0"/>
              </a:spcAft>
              <a:buSzPts val="4400"/>
              <a:buChar char="●"/>
              <a:defRPr/>
            </a:lvl7pPr>
            <a:lvl8pPr marL="3657600" lvl="7" indent="-508000">
              <a:spcBef>
                <a:spcPts val="5100"/>
              </a:spcBef>
              <a:spcAft>
                <a:spcPts val="0"/>
              </a:spcAft>
              <a:buSzPts val="4400"/>
              <a:buChar char="○"/>
              <a:defRPr/>
            </a:lvl8pPr>
            <a:lvl9pPr marL="4114800" lvl="8" indent="-508000">
              <a:spcBef>
                <a:spcPts val="5100"/>
              </a:spcBef>
              <a:spcAft>
                <a:spcPts val="5100"/>
              </a:spcAft>
              <a:buSzPts val="4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654570" y="22337432"/>
            <a:ext cx="12597600" cy="31950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900" tIns="288900" rIns="288900" bIns="288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8800"/>
              <a:buFont typeface="Open Sans"/>
              <a:buNone/>
              <a:defRPr sz="8800">
                <a:solidFill>
                  <a:srgbClr val="45818E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54570" y="6085067"/>
            <a:ext cx="17893200" cy="180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900" tIns="288900" rIns="288900" bIns="288900" anchor="t" anchorCtr="0">
            <a:noAutofit/>
          </a:bodyPr>
          <a:lstStyle>
            <a:lvl1pPr marL="457200" lvl="0" indent="-533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Open Sans"/>
              <a:buChar char="●"/>
              <a:defRPr sz="48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○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■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●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○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■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●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508000">
              <a:lnSpc>
                <a:spcPct val="115000"/>
              </a:lnSpc>
              <a:spcBef>
                <a:spcPts val="51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Open Sans"/>
              <a:buChar char="○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508000">
              <a:lnSpc>
                <a:spcPct val="115000"/>
              </a:lnSpc>
              <a:spcBef>
                <a:spcPts val="5100"/>
              </a:spcBef>
              <a:spcAft>
                <a:spcPts val="5100"/>
              </a:spcAft>
              <a:buClr>
                <a:schemeClr val="dk2"/>
              </a:buClr>
              <a:buSzPts val="4400"/>
              <a:buFont typeface="Open Sans"/>
              <a:buChar char="■"/>
              <a:defRPr sz="4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7792161" y="24621780"/>
            <a:ext cx="1152300" cy="20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900" tIns="288900" rIns="288900" bIns="288900" anchor="ctr" anchorCtr="0">
            <a:noAutofit/>
          </a:bodyPr>
          <a:lstStyle>
            <a:lvl1pPr lvl="0" algn="r">
              <a:buNone/>
              <a:defRPr sz="3200">
                <a:solidFill>
                  <a:schemeClr val="dk2"/>
                </a:solidFill>
              </a:defRPr>
            </a:lvl1pPr>
            <a:lvl2pPr lvl="1" algn="r">
              <a:buNone/>
              <a:defRPr sz="3200">
                <a:solidFill>
                  <a:schemeClr val="dk2"/>
                </a:solidFill>
              </a:defRPr>
            </a:lvl2pPr>
            <a:lvl3pPr lvl="2" algn="r">
              <a:buNone/>
              <a:defRPr sz="3200">
                <a:solidFill>
                  <a:schemeClr val="dk2"/>
                </a:solidFill>
              </a:defRPr>
            </a:lvl3pPr>
            <a:lvl4pPr lvl="3" algn="r">
              <a:buNone/>
              <a:defRPr sz="3200">
                <a:solidFill>
                  <a:schemeClr val="dk2"/>
                </a:solidFill>
              </a:defRPr>
            </a:lvl4pPr>
            <a:lvl5pPr lvl="4" algn="r">
              <a:buNone/>
              <a:defRPr sz="3200">
                <a:solidFill>
                  <a:schemeClr val="dk2"/>
                </a:solidFill>
              </a:defRPr>
            </a:lvl5pPr>
            <a:lvl6pPr lvl="5" algn="r">
              <a:buNone/>
              <a:defRPr sz="3200">
                <a:solidFill>
                  <a:schemeClr val="dk2"/>
                </a:solidFill>
              </a:defRPr>
            </a:lvl6pPr>
            <a:lvl7pPr lvl="6" algn="r">
              <a:buNone/>
              <a:defRPr sz="3200">
                <a:solidFill>
                  <a:schemeClr val="dk2"/>
                </a:solidFill>
              </a:defRPr>
            </a:lvl7pPr>
            <a:lvl8pPr lvl="7" algn="r">
              <a:buNone/>
              <a:defRPr sz="3200">
                <a:solidFill>
                  <a:schemeClr val="dk2"/>
                </a:solidFill>
              </a:defRPr>
            </a:lvl8pPr>
            <a:lvl9pPr lvl="8" algn="r">
              <a:buNone/>
              <a:defRPr sz="3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solidFill>
                  <a:srgbClr val="76A5AF"/>
                </a:solidFill>
              </a:rPr>
              <a:t>DATA IN THE CLASSROOM: LEVEL 1</a:t>
            </a:r>
            <a:r>
              <a:rPr lang="en" sz="4400"/>
              <a:t> 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300"/>
              <a:t>How Does Rising CO</a:t>
            </a:r>
            <a:r>
              <a:rPr lang="en" sz="7300" baseline="-25000"/>
              <a:t>2</a:t>
            </a:r>
            <a:r>
              <a:rPr lang="en" sz="7300"/>
              <a:t> Impact Ocean pH?</a:t>
            </a:r>
            <a:endParaRPr sz="7300"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654575" y="6085075"/>
            <a:ext cx="17893200" cy="203301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 dirty="0">
                <a:solidFill>
                  <a:schemeClr val="dk1"/>
                </a:solidFill>
              </a:rPr>
              <a:t>Calculating Change Over Time:</a:t>
            </a:r>
            <a:r>
              <a:rPr lang="en" sz="2400" b="0" dirty="0">
                <a:solidFill>
                  <a:schemeClr val="dk1"/>
                </a:solidFill>
              </a:rPr>
              <a:t> How much have CO</a:t>
            </a:r>
            <a:r>
              <a:rPr lang="en" sz="2400" b="0" baseline="-25000" dirty="0">
                <a:solidFill>
                  <a:schemeClr val="dk1"/>
                </a:solidFill>
              </a:rPr>
              <a:t>2</a:t>
            </a:r>
            <a:r>
              <a:rPr lang="en" sz="2400" b="0" dirty="0">
                <a:solidFill>
                  <a:schemeClr val="dk1"/>
                </a:solidFill>
              </a:rPr>
              <a:t> levels in the ocean changed over time? Use the graph to answer the question. </a:t>
            </a: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171450" lvl="0" indent="-3238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 dirty="0">
                <a:solidFill>
                  <a:schemeClr val="dk1"/>
                </a:solidFill>
              </a:rPr>
              <a:t>Make a Prediction:</a:t>
            </a:r>
            <a:r>
              <a:rPr lang="en" sz="2400" b="0" dirty="0">
                <a:solidFill>
                  <a:schemeClr val="dk1"/>
                </a:solidFill>
              </a:rPr>
              <a:t>  Observe the graph showing CO</a:t>
            </a:r>
            <a:r>
              <a:rPr lang="en" sz="2400" b="0" baseline="-25000" dirty="0">
                <a:solidFill>
                  <a:schemeClr val="dk1"/>
                </a:solidFill>
              </a:rPr>
              <a:t>2</a:t>
            </a:r>
            <a:r>
              <a:rPr lang="en" sz="2400" b="0" dirty="0">
                <a:solidFill>
                  <a:schemeClr val="dk1"/>
                </a:solidFill>
              </a:rPr>
              <a:t> measurements at Mauna Loa Observatory, Hawaii, from 1958 to 2018. Then, predict the likely effect of rising CO</a:t>
            </a:r>
            <a:r>
              <a:rPr lang="en" sz="2400" b="0" baseline="-25000" dirty="0">
                <a:solidFill>
                  <a:schemeClr val="dk1"/>
                </a:solidFill>
              </a:rPr>
              <a:t>2</a:t>
            </a:r>
            <a:r>
              <a:rPr lang="en" sz="2400" b="0" dirty="0">
                <a:solidFill>
                  <a:schemeClr val="dk1"/>
                </a:solidFill>
              </a:rPr>
              <a:t> on ocean pH by completing the table below. </a:t>
            </a: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3"/>
            </a:pPr>
            <a:r>
              <a:rPr lang="en" sz="2400" b="0" u="sng" dirty="0">
                <a:solidFill>
                  <a:schemeClr val="dk1"/>
                </a:solidFill>
              </a:rPr>
              <a:t>Illustrate Your Prediction:</a:t>
            </a:r>
            <a:r>
              <a:rPr lang="en" sz="2400" b="0" dirty="0">
                <a:solidFill>
                  <a:schemeClr val="dk1"/>
                </a:solidFill>
              </a:rPr>
              <a:t> Illustrate your prediction by drawing a black line on the graph below. See instructions.</a:t>
            </a:r>
            <a:endParaRPr sz="2400" b="0" dirty="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 dirty="0">
                <a:solidFill>
                  <a:schemeClr val="dk1"/>
                </a:solidFill>
              </a:rPr>
              <a:t>Complete the legend (black will represent ocean pH)</a:t>
            </a:r>
            <a:endParaRPr sz="2400" dirty="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 dirty="0">
                <a:solidFill>
                  <a:schemeClr val="dk1"/>
                </a:solidFill>
              </a:rPr>
              <a:t>Create a pH scale along the y-axis on the right side of the graph. </a:t>
            </a:r>
            <a:r>
              <a:rPr lang="en" sz="2400" i="1" dirty="0">
                <a:solidFill>
                  <a:schemeClr val="dk1"/>
                </a:solidFill>
              </a:rPr>
              <a:t>Note: Do NOT make your scale from 0 to 14. Keep it centered around your prediction.</a:t>
            </a:r>
            <a:endParaRPr sz="2400" i="1" dirty="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 dirty="0">
                <a:solidFill>
                  <a:schemeClr val="dk1"/>
                </a:solidFill>
              </a:rPr>
              <a:t>Find the year 1988 on the x-axis. Ocean pH was 8.1 in 1988. Place a black dot at this location on the graph.</a:t>
            </a:r>
            <a:endParaRPr sz="2400" dirty="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 dirty="0">
                <a:solidFill>
                  <a:schemeClr val="dk1"/>
                </a:solidFill>
              </a:rPr>
              <a:t>Starting from the dot, create a line that shows your predicted change in ocean pH from 1988 to current.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dirty="0">
                <a:solidFill>
                  <a:schemeClr val="dk1"/>
                </a:solidFill>
              </a:rPr>
              <a:t>  </a:t>
            </a:r>
            <a:r>
              <a:rPr lang="en" sz="1800" b="0" dirty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                  </a:t>
            </a:r>
            <a:endParaRPr sz="1800" b="0" dirty="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dirty="0">
                <a:solidFill>
                  <a:schemeClr val="dk1"/>
                </a:solidFill>
              </a:rPr>
              <a:t>  </a:t>
            </a:r>
            <a:endParaRPr sz="2400" b="0" i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</p:txBody>
      </p:sp>
      <p:cxnSp>
        <p:nvCxnSpPr>
          <p:cNvPr id="55" name="Google Shape;55;p13"/>
          <p:cNvCxnSpPr/>
          <p:nvPr/>
        </p:nvCxnSpPr>
        <p:spPr>
          <a:xfrm rot="10800000" flipH="1">
            <a:off x="614400" y="5119275"/>
            <a:ext cx="17973600" cy="66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56" name="Google Shape;56;p13"/>
          <p:cNvGraphicFramePr/>
          <p:nvPr/>
        </p:nvGraphicFramePr>
        <p:xfrm>
          <a:off x="1135275" y="12423338"/>
          <a:ext cx="17412500" cy="431365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109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1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 1988, the pH of the ocean was approximately 8.1. What do you predict the pH of the ocean is today?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Explain why you made your prediction above. Use evidence from the graph (hint: explain how changes in 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atmospheric CO</a:t>
                      </a:r>
                      <a:r>
                        <a:rPr lang="en" sz="2400" baseline="-250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2400" u="sng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and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ocean CO</a:t>
                      </a:r>
                      <a:r>
                        <a:rPr lang="en" sz="2400" baseline="-250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 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could have caused pH to change).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What are the primary chemical reactions that may explain your predictions?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Use chemical equation(s) or words or both.</a:t>
                      </a:r>
                      <a:endParaRPr sz="24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7" name="Google Shape;57;p13"/>
          <p:cNvCxnSpPr/>
          <p:nvPr/>
        </p:nvCxnSpPr>
        <p:spPr>
          <a:xfrm rot="10800000">
            <a:off x="19510700" y="892372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8" name="Google Shape;58;p13"/>
          <p:cNvSpPr txBox="1"/>
          <p:nvPr/>
        </p:nvSpPr>
        <p:spPr>
          <a:xfrm>
            <a:off x="21033200" y="8046675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748810204"/>
              </p:ext>
            </p:extLst>
          </p:nvPr>
        </p:nvGraphicFramePr>
        <p:xfrm>
          <a:off x="1356450" y="7747688"/>
          <a:ext cx="17191320" cy="2301675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1085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7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1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How much has CO</a:t>
                      </a:r>
                      <a:r>
                        <a:rPr lang="en" sz="2400" baseline="-250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in the ocean increased since 1988?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 calculate percent change, find the difference between the starting and ending values, and then divide by the starting value.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0" name="Google Shape;60;p13"/>
          <p:cNvCxnSpPr/>
          <p:nvPr/>
        </p:nvCxnSpPr>
        <p:spPr>
          <a:xfrm rot="10800000">
            <a:off x="19510700" y="14112388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1033200" y="13235338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 rot="10800000">
            <a:off x="19510700" y="204143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3" name="Google Shape;63;p13"/>
          <p:cNvSpPr txBox="1"/>
          <p:nvPr/>
        </p:nvSpPr>
        <p:spPr>
          <a:xfrm>
            <a:off x="21033200" y="19537325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 rot="10800000">
            <a:off x="11653475" y="233831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5" name="Google Shape;65;p13"/>
          <p:cNvSpPr txBox="1"/>
          <p:nvPr/>
        </p:nvSpPr>
        <p:spPr>
          <a:xfrm>
            <a:off x="13175975" y="22757675"/>
            <a:ext cx="4146900" cy="126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Type your y-axis values  directly into each of the rows in the table.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66" name="Google Shape;66;p13"/>
          <p:cNvGraphicFramePr/>
          <p:nvPr/>
        </p:nvGraphicFramePr>
        <p:xfrm>
          <a:off x="1356450" y="20719125"/>
          <a:ext cx="8648700" cy="566925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864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                          Prediction: How Rising CO2 Has Changed Ocean pH (Hawaii)</a:t>
                      </a: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3679909658"/>
              </p:ext>
            </p:extLst>
          </p:nvPr>
        </p:nvGraphicFramePr>
        <p:xfrm>
          <a:off x="10005150" y="20719113"/>
          <a:ext cx="1103250" cy="5174845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110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Insert pH scale here</a:t>
                      </a:r>
                      <a:endParaRPr b="1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dirty="0"/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b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68" name="Google Shape;68;p13"/>
          <p:cNvGrpSpPr/>
          <p:nvPr/>
        </p:nvGrpSpPr>
        <p:grpSpPr>
          <a:xfrm>
            <a:off x="1356450" y="21179956"/>
            <a:ext cx="8648699" cy="5235144"/>
            <a:chOff x="1356450" y="21179956"/>
            <a:chExt cx="8648699" cy="5235144"/>
          </a:xfrm>
        </p:grpSpPr>
        <p:pic>
          <p:nvPicPr>
            <p:cNvPr id="69" name="Google Shape;69;p13"/>
            <p:cNvPicPr preferRelativeResize="0"/>
            <p:nvPr/>
          </p:nvPicPr>
          <p:blipFill rotWithShape="1">
            <a:blip r:embed="rId3">
              <a:alphaModFix/>
            </a:blip>
            <a:srcRect t="1127" r="6916"/>
            <a:stretch/>
          </p:blipFill>
          <p:spPr>
            <a:xfrm>
              <a:off x="1356450" y="21179956"/>
              <a:ext cx="8648699" cy="5235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3"/>
            <p:cNvSpPr txBox="1"/>
            <p:nvPr/>
          </p:nvSpPr>
          <p:spPr>
            <a:xfrm>
              <a:off x="2320450" y="21402300"/>
              <a:ext cx="2749200" cy="13131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Open Sans"/>
                  <a:ea typeface="Open Sans"/>
                  <a:cs typeface="Open Sans"/>
                  <a:sym typeface="Open Sans"/>
                </a:rPr>
                <a:t>LEGEND: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CC0000"/>
                  </a:solidFill>
                  <a:latin typeface="Open Sans"/>
                  <a:ea typeface="Open Sans"/>
                  <a:cs typeface="Open Sans"/>
                  <a:sym typeface="Open Sans"/>
                </a:rPr>
                <a:t>Red = </a:t>
              </a:r>
              <a:endParaRPr b="1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3C78D8"/>
                  </a:solidFill>
                  <a:latin typeface="Open Sans"/>
                  <a:ea typeface="Open Sans"/>
                  <a:cs typeface="Open Sans"/>
                  <a:sym typeface="Open Sans"/>
                </a:rPr>
                <a:t>Blue = </a:t>
              </a:r>
              <a:endParaRPr b="1">
                <a:solidFill>
                  <a:srgbClr val="3C78D8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Open Sans"/>
                  <a:ea typeface="Open Sans"/>
                  <a:cs typeface="Open Sans"/>
                  <a:sym typeface="Open Sans"/>
                </a:rPr>
                <a:t>Black = 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solidFill>
                  <a:srgbClr val="76A5AF"/>
                </a:solidFill>
              </a:rPr>
              <a:t>DATA IN THE CLASSROOM: LEVEL 2</a:t>
            </a:r>
            <a:r>
              <a:rPr lang="en" sz="4400"/>
              <a:t> 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Measuring Changes in pH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654575" y="6085075"/>
            <a:ext cx="17893200" cy="202026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171450" lvl="0" indent="-3238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>
                <a:solidFill>
                  <a:schemeClr val="dk1"/>
                </a:solidFill>
              </a:rPr>
              <a:t>Predicted vs Actual Change in Ocean pH:</a:t>
            </a:r>
            <a:r>
              <a:rPr lang="en" sz="2400" b="0">
                <a:solidFill>
                  <a:schemeClr val="dk1"/>
                </a:solidFill>
              </a:rPr>
              <a:t> After completing the online activities in Level 2, compare your predictions from Level 1 with the actual changes in ocean pH. 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2"/>
            </a:pPr>
            <a:r>
              <a:rPr lang="en" sz="2400" b="0" u="sng">
                <a:solidFill>
                  <a:schemeClr val="dk1"/>
                </a:solidFill>
              </a:rPr>
              <a:t>Illustrate the Actual Change in Ocean pH:</a:t>
            </a:r>
            <a:r>
              <a:rPr lang="en" sz="2400" b="0">
                <a:solidFill>
                  <a:schemeClr val="dk1"/>
                </a:solidFill>
              </a:rPr>
              <a:t> Draw a line on the graph to show the actual change in ocean pH over time. </a:t>
            </a:r>
            <a:endParaRPr sz="2400" b="0">
              <a:solidFill>
                <a:schemeClr val="dk1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Note: the pH scale along the secondary y-axis is completed for you. 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Complete the legend (black will represent ocean pH)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Draw a black trend line on the map to show the long-term trend in ocean pH over time.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3"/>
            </a:pPr>
            <a:r>
              <a:rPr lang="en" sz="2400" b="0" u="sng">
                <a:solidFill>
                  <a:schemeClr val="dk1"/>
                </a:solidFill>
              </a:rPr>
              <a:t>Analyzing Short &amp; Long-term Changes in Ocean pH:</a:t>
            </a:r>
            <a:r>
              <a:rPr lang="en" sz="2400" b="0">
                <a:solidFill>
                  <a:schemeClr val="dk1"/>
                </a:solidFill>
              </a:rPr>
              <a:t> How much does ocean pH vary over short and long time scales?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 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</a:t>
            </a:r>
            <a:endParaRPr sz="2400" b="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</p:txBody>
      </p:sp>
      <p:cxnSp>
        <p:nvCxnSpPr>
          <p:cNvPr id="77" name="Google Shape;77;p14"/>
          <p:cNvCxnSpPr/>
          <p:nvPr/>
        </p:nvCxnSpPr>
        <p:spPr>
          <a:xfrm rot="10800000" flipH="1">
            <a:off x="614400" y="5119275"/>
            <a:ext cx="17973600" cy="66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78" name="Google Shape;78;p14"/>
          <p:cNvGraphicFramePr/>
          <p:nvPr/>
        </p:nvGraphicFramePr>
        <p:xfrm>
          <a:off x="952475" y="7704925"/>
          <a:ext cx="17297400" cy="2838125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983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What words or numbers complete the sentences?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Type the 2 missing words or values below.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prediction was that pH would </a:t>
                      </a: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…………… </a:t>
                      </a: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[increase or decrease]  by …………… pH units.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The data show that pH actually  ……………  [increased or decreased] by ………...….. pH units.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9" name="Google Shape;79;p14"/>
          <p:cNvCxnSpPr/>
          <p:nvPr/>
        </p:nvCxnSpPr>
        <p:spPr>
          <a:xfrm rot="10800000">
            <a:off x="19510700" y="1021912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0" name="Google Shape;80;p14"/>
          <p:cNvSpPr txBox="1"/>
          <p:nvPr/>
        </p:nvSpPr>
        <p:spPr>
          <a:xfrm>
            <a:off x="21033200" y="9342075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1" name="Google Shape;81;p14"/>
          <p:cNvCxnSpPr/>
          <p:nvPr/>
        </p:nvCxnSpPr>
        <p:spPr>
          <a:xfrm rot="10800000">
            <a:off x="19510700" y="13578988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2" name="Google Shape;82;p14"/>
          <p:cNvSpPr txBox="1"/>
          <p:nvPr/>
        </p:nvSpPr>
        <p:spPr>
          <a:xfrm>
            <a:off x="21033200" y="12701938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3" name="Google Shape;83;p14"/>
          <p:cNvCxnSpPr/>
          <p:nvPr/>
        </p:nvCxnSpPr>
        <p:spPr>
          <a:xfrm rot="10800000">
            <a:off x="19510700" y="182918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4" name="Google Shape;84;p14"/>
          <p:cNvSpPr txBox="1"/>
          <p:nvPr/>
        </p:nvSpPr>
        <p:spPr>
          <a:xfrm>
            <a:off x="21033200" y="17205875"/>
            <a:ext cx="3193200" cy="218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Draw a line to represent ocean pH directly on the graph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5" name="Google Shape;85;p14"/>
          <p:cNvCxnSpPr>
            <a:stCxn id="86" idx="1"/>
          </p:cNvCxnSpPr>
          <p:nvPr/>
        </p:nvCxnSpPr>
        <p:spPr>
          <a:xfrm flipH="1">
            <a:off x="19686550" y="24874825"/>
            <a:ext cx="1853700" cy="105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6" name="Google Shape;86;p14"/>
          <p:cNvSpPr txBox="1"/>
          <p:nvPr/>
        </p:nvSpPr>
        <p:spPr>
          <a:xfrm>
            <a:off x="21540250" y="23997925"/>
            <a:ext cx="37239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Need help? </a:t>
            </a:r>
            <a:br>
              <a:rPr lang="en" sz="3100"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Refer to Levels 1 and 2 for ideas. 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7" name="Google Shape;87;p14" title="Click and drag to mo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2875" cy="142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8" name="Google Shape;88;p14"/>
          <p:cNvGraphicFramePr/>
          <p:nvPr/>
        </p:nvGraphicFramePr>
        <p:xfrm>
          <a:off x="1096075" y="13998550"/>
          <a:ext cx="10587900" cy="6973875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1058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73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Open Sans SemiBold"/>
                          <a:ea typeface="Open Sans SemiBold"/>
                          <a:cs typeface="Open Sans SemiBold"/>
                          <a:sym typeface="Open Sans SemiBold"/>
                        </a:rPr>
                        <a:t>Measured Change in CO2 and Ocean pH (Hawaii, 1988 - 2017)</a:t>
                      </a: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Open Sans SemiBold"/>
                        <a:ea typeface="Open Sans SemiBold"/>
                        <a:cs typeface="Open Sans SemiBold"/>
                        <a:sym typeface="Open Sans SemiBol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9" name="Google Shape;89;p14"/>
          <p:cNvPicPr preferRelativeResize="0"/>
          <p:nvPr/>
        </p:nvPicPr>
        <p:blipFill rotWithShape="1">
          <a:blip r:embed="rId4">
            <a:alphaModFix/>
          </a:blip>
          <a:srcRect t="1303" b="1401"/>
          <a:stretch/>
        </p:blipFill>
        <p:spPr>
          <a:xfrm>
            <a:off x="1148263" y="14678337"/>
            <a:ext cx="10501181" cy="58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 txBox="1"/>
          <p:nvPr/>
        </p:nvSpPr>
        <p:spPr>
          <a:xfrm>
            <a:off x="2135875" y="15029075"/>
            <a:ext cx="2749200" cy="1313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LEGEND:</a:t>
            </a:r>
            <a:endParaRPr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Red = </a:t>
            </a:r>
            <a:endParaRPr b="1" dirty="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C78D8"/>
                </a:solidFill>
                <a:latin typeface="Open Sans"/>
                <a:ea typeface="Open Sans"/>
                <a:cs typeface="Open Sans"/>
                <a:sym typeface="Open Sans"/>
              </a:rPr>
              <a:t>Blue = </a:t>
            </a:r>
            <a:endParaRPr b="1" dirty="0">
              <a:solidFill>
                <a:srgbClr val="3C78D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Black = </a:t>
            </a:r>
            <a:endParaRPr b="1" dirty="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91" name="Google Shape;91;p14"/>
          <p:cNvGraphicFramePr/>
          <p:nvPr/>
        </p:nvGraphicFramePr>
        <p:xfrm>
          <a:off x="1148275" y="22710163"/>
          <a:ext cx="17297400" cy="310887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774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CO2 and pH both change in a predictable pattern from year to year. Describe the pattern. </a:t>
                      </a:r>
                      <a:endParaRPr sz="20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What causes the predictable pattern?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What is ocean acidification?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Define the term in your own words.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b="1">
                <a:solidFill>
                  <a:srgbClr val="76A5AF"/>
                </a:solidFill>
              </a:rPr>
              <a:t>DATA IN THE CLASSROOM: LEVEL 3</a:t>
            </a:r>
            <a:r>
              <a:rPr lang="en" sz="4400"/>
              <a:t> 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300"/>
              <a:t>Examining Acidification Along the Coast</a:t>
            </a:r>
            <a:endParaRPr sz="4400" b="1">
              <a:solidFill>
                <a:srgbClr val="76A5AF"/>
              </a:solidFill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54575" y="6085075"/>
            <a:ext cx="17893200" cy="20717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 dirty="0">
                <a:solidFill>
                  <a:schemeClr val="dk1"/>
                </a:solidFill>
              </a:rPr>
              <a:t>How is acidification different along the coast?</a:t>
            </a:r>
            <a:r>
              <a:rPr lang="en" sz="2400" b="0" dirty="0">
                <a:solidFill>
                  <a:schemeClr val="dk1"/>
                </a:solidFill>
              </a:rPr>
              <a:t>  Watch the interactive animation &amp; answer the question below.</a:t>
            </a:r>
            <a:endParaRPr sz="2400" b="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 dirty="0">
                <a:solidFill>
                  <a:schemeClr val="dk1"/>
                </a:solidFill>
              </a:rPr>
              <a:t>Detecting Acidification Near the Coast</a:t>
            </a:r>
            <a:r>
              <a:rPr lang="en" sz="2400" b="0" dirty="0">
                <a:solidFill>
                  <a:schemeClr val="dk1"/>
                </a:solidFill>
              </a:rPr>
              <a:t>:  Use the map tool to collect &amp; analyze ocean pH data at two locations, Hawaii and coastal Washington, between 2010 and 2017. Record below.</a:t>
            </a:r>
            <a:endParaRPr sz="2400" b="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3"/>
            </a:pPr>
            <a:r>
              <a:rPr lang="en" sz="2400" b="0" u="sng" dirty="0">
                <a:solidFill>
                  <a:schemeClr val="dk1"/>
                </a:solidFill>
              </a:rPr>
              <a:t>Construct an Explanation: </a:t>
            </a:r>
            <a:r>
              <a:rPr lang="en" sz="2400" b="0" dirty="0">
                <a:solidFill>
                  <a:schemeClr val="dk1"/>
                </a:solidFill>
              </a:rPr>
              <a:t>Is ocean acidification is occurring in Washington, in the same way that it is in Hawaii? Answer the question using the claim, evidence, reasoning table below.</a:t>
            </a:r>
            <a:r>
              <a:rPr lang="en" sz="2400" b="0" u="sng" dirty="0">
                <a:solidFill>
                  <a:schemeClr val="dk1"/>
                </a:solidFill>
              </a:rPr>
              <a:t> </a:t>
            </a: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3"/>
            </a:pPr>
            <a:r>
              <a:rPr lang="en" sz="2400" b="0" u="sng" dirty="0">
                <a:solidFill>
                  <a:schemeClr val="dk1"/>
                </a:solidFill>
              </a:rPr>
              <a:t>Coastal Acidification:</a:t>
            </a:r>
            <a:r>
              <a:rPr lang="en" sz="2400" b="0" dirty="0">
                <a:solidFill>
                  <a:schemeClr val="dk1"/>
                </a:solidFill>
              </a:rPr>
              <a:t> How would you define coastal acidification? Use your answers in Q1-3 to help form a definition, in your own words.</a:t>
            </a:r>
            <a:endParaRPr sz="2400" b="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dirty="0">
                <a:solidFill>
                  <a:schemeClr val="dk1"/>
                </a:solidFill>
              </a:rPr>
              <a:t>   </a:t>
            </a: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dirty="0">
                <a:solidFill>
                  <a:schemeClr val="dk1"/>
                </a:solidFill>
              </a:rPr>
              <a:t>  </a:t>
            </a:r>
            <a:endParaRPr sz="2400" b="0" i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dirty="0">
              <a:solidFill>
                <a:schemeClr val="dk1"/>
              </a:solidFill>
            </a:endParaRPr>
          </a:p>
        </p:txBody>
      </p:sp>
      <p:cxnSp>
        <p:nvCxnSpPr>
          <p:cNvPr id="98" name="Google Shape;98;p15"/>
          <p:cNvCxnSpPr/>
          <p:nvPr/>
        </p:nvCxnSpPr>
        <p:spPr>
          <a:xfrm rot="10800000" flipH="1">
            <a:off x="614400" y="5119275"/>
            <a:ext cx="17973600" cy="66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9" name="Google Shape;99;p15"/>
          <p:cNvGraphicFramePr/>
          <p:nvPr>
            <p:extLst>
              <p:ext uri="{D42A27DB-BD31-4B8C-83A1-F6EECF244321}">
                <p14:modId xmlns:p14="http://schemas.microsoft.com/office/powerpoint/2010/main" val="656838062"/>
              </p:ext>
            </p:extLst>
          </p:nvPr>
        </p:nvGraphicFramePr>
        <p:xfrm>
          <a:off x="1290600" y="7408762"/>
          <a:ext cx="17211463" cy="2557505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878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0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750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 addition to the absorption of CO</a:t>
                      </a:r>
                      <a:r>
                        <a:rPr lang="en" sz="2400" baseline="-250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from the atmosphere, identify and describe TWO processes that can affect ocean pH closer to shore?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0" name="Google Shape;100;p15"/>
          <p:cNvCxnSpPr/>
          <p:nvPr/>
        </p:nvCxnSpPr>
        <p:spPr>
          <a:xfrm rot="10800000">
            <a:off x="19510700" y="89312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1" name="Google Shape;101;p15"/>
          <p:cNvSpPr txBox="1"/>
          <p:nvPr/>
        </p:nvSpPr>
        <p:spPr>
          <a:xfrm>
            <a:off x="21033200" y="8063075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2" name="Google Shape;102;p15"/>
          <p:cNvCxnSpPr/>
          <p:nvPr/>
        </p:nvCxnSpPr>
        <p:spPr>
          <a:xfrm rot="10800000">
            <a:off x="19510700" y="13274188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3" name="Google Shape;103;p15"/>
          <p:cNvSpPr txBox="1"/>
          <p:nvPr/>
        </p:nvSpPr>
        <p:spPr>
          <a:xfrm>
            <a:off x="21033200" y="12397138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4" name="Google Shape;104;p15"/>
          <p:cNvCxnSpPr/>
          <p:nvPr/>
        </p:nvCxnSpPr>
        <p:spPr>
          <a:xfrm rot="10800000">
            <a:off x="19510700" y="195917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5" name="Google Shape;105;p15"/>
          <p:cNvSpPr txBox="1"/>
          <p:nvPr/>
        </p:nvSpPr>
        <p:spPr>
          <a:xfrm>
            <a:off x="21033200" y="18723575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6" name="Google Shape;106;p15" title="Click and drag to mo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2875" cy="142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7" name="Google Shape;107;p15"/>
          <p:cNvGraphicFramePr/>
          <p:nvPr/>
        </p:nvGraphicFramePr>
        <p:xfrm>
          <a:off x="1290588" y="11772888"/>
          <a:ext cx="17211475" cy="347463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430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2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Location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Highest pH value</a:t>
                      </a:r>
                      <a:endParaRPr sz="24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Lowest pH value</a:t>
                      </a:r>
                      <a:endParaRPr sz="24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Range</a:t>
                      </a:r>
                      <a:endParaRPr sz="24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(highest - lowest pH)</a:t>
                      </a:r>
                      <a:endParaRPr sz="2400" b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Cha Ba (Washington)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WHOTS (Hawaii)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8" name="Google Shape;108;p15"/>
          <p:cNvGraphicFramePr/>
          <p:nvPr/>
        </p:nvGraphicFramePr>
        <p:xfrm>
          <a:off x="1247625" y="17054138"/>
          <a:ext cx="17297400" cy="5095977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629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Is ocean acidification is occurring in Washington, in the same way that it is in Hawaii?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Claim: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Include specific data measurements from the graphs &amp; from the table in #2 above.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Evidence: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Connect the evidence to your claim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Reasoning: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9" name="Google Shape;109;p15"/>
          <p:cNvGraphicFramePr/>
          <p:nvPr/>
        </p:nvGraphicFramePr>
        <p:xfrm>
          <a:off x="1204675" y="24392288"/>
          <a:ext cx="17297400" cy="175380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313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3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definition for Coastal Acidification</a:t>
                      </a:r>
                      <a:endParaRPr sz="24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0" name="Google Shape;110;p15"/>
          <p:cNvCxnSpPr/>
          <p:nvPr/>
        </p:nvCxnSpPr>
        <p:spPr>
          <a:xfrm rot="10800000">
            <a:off x="19510700" y="24565850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1" name="Google Shape;111;p15"/>
          <p:cNvSpPr txBox="1"/>
          <p:nvPr/>
        </p:nvSpPr>
        <p:spPr>
          <a:xfrm>
            <a:off x="21033200" y="23697650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b="1">
                <a:solidFill>
                  <a:srgbClr val="76A5AF"/>
                </a:solidFill>
              </a:rPr>
              <a:t>DATA IN THE CLASSROOM: LEVEL 4</a:t>
            </a:r>
            <a:r>
              <a:rPr lang="en" sz="4400"/>
              <a:t> 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300"/>
              <a:t>Acidification’s Impact on Animals</a:t>
            </a:r>
            <a:endParaRPr sz="4400" b="1">
              <a:solidFill>
                <a:srgbClr val="76A5AF"/>
              </a:solidFill>
            </a:endParaRPr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654575" y="6085075"/>
            <a:ext cx="17893200" cy="20717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>
                <a:solidFill>
                  <a:schemeClr val="dk1"/>
                </a:solidFill>
              </a:rPr>
              <a:t>Acidification’s Effect on Shell Building Animals:</a:t>
            </a:r>
            <a:r>
              <a:rPr lang="en" sz="2400" b="0">
                <a:solidFill>
                  <a:schemeClr val="dk1"/>
                </a:solidFill>
              </a:rPr>
              <a:t>  Use the online graphic titled ‘Ocean Acidification–What Does it Mean for Oysters?’ to answer the question below.</a:t>
            </a: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 b="0" u="sng">
                <a:solidFill>
                  <a:schemeClr val="dk1"/>
                </a:solidFill>
              </a:rPr>
              <a:t>How is Acidification Impacting Oysters</a:t>
            </a:r>
            <a:r>
              <a:rPr lang="en" sz="2400" b="0">
                <a:solidFill>
                  <a:schemeClr val="dk1"/>
                </a:solidFill>
              </a:rPr>
              <a:t>?  Aragonite saturation state (Ω) is a measurement that describes the tendency for calcium carbonate to form or to dissolve. What is the relationship between aragonite saturation state, CO2 and pH? </a:t>
            </a: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3"/>
            </a:pPr>
            <a:r>
              <a:rPr lang="en" sz="2400" b="0" u="sng">
                <a:solidFill>
                  <a:schemeClr val="dk1"/>
                </a:solidFill>
              </a:rPr>
              <a:t>How is Acidification Impacting Oysters</a:t>
            </a:r>
            <a:r>
              <a:rPr lang="en" sz="2400" b="0">
                <a:solidFill>
                  <a:schemeClr val="dk1"/>
                </a:solidFill>
              </a:rPr>
              <a:t>?  Complete the table below to show WHEN ocean conditions might negatively affect the growth and survival of larval Pacific oysters. For each month, write the % of observations that fall below the threshold (Ω &lt; 1.5 and Ω &lt; 2.0).</a:t>
            </a: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u="sng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 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</a:t>
            </a:r>
            <a:endParaRPr sz="2400" b="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</p:txBody>
      </p:sp>
      <p:cxnSp>
        <p:nvCxnSpPr>
          <p:cNvPr id="118" name="Google Shape;118;p16"/>
          <p:cNvCxnSpPr/>
          <p:nvPr/>
        </p:nvCxnSpPr>
        <p:spPr>
          <a:xfrm rot="10800000" flipH="1">
            <a:off x="614400" y="5119275"/>
            <a:ext cx="17973600" cy="66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119" name="Google Shape;119;p16"/>
          <p:cNvGraphicFramePr/>
          <p:nvPr>
            <p:extLst>
              <p:ext uri="{D42A27DB-BD31-4B8C-83A1-F6EECF244321}">
                <p14:modId xmlns:p14="http://schemas.microsoft.com/office/powerpoint/2010/main" val="3045450494"/>
              </p:ext>
            </p:extLst>
          </p:nvPr>
        </p:nvGraphicFramePr>
        <p:xfrm>
          <a:off x="1352413" y="7799288"/>
          <a:ext cx="17195150" cy="2836486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8772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2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Changes in ocean chemistry reduce the ability of some animals to build their calcium carbonate (CaCO3) shells.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Write the chemical reaction(s) to illustrate this statement.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Explain the reaction(s) in 1-2 sentences.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0" name="Google Shape;120;p16"/>
          <p:cNvCxnSpPr/>
          <p:nvPr/>
        </p:nvCxnSpPr>
        <p:spPr>
          <a:xfrm rot="10800000">
            <a:off x="19510700" y="89312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1" name="Google Shape;121;p16"/>
          <p:cNvSpPr txBox="1"/>
          <p:nvPr/>
        </p:nvSpPr>
        <p:spPr>
          <a:xfrm>
            <a:off x="21033200" y="8063075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2" name="Google Shape;122;p16"/>
          <p:cNvCxnSpPr/>
          <p:nvPr/>
        </p:nvCxnSpPr>
        <p:spPr>
          <a:xfrm rot="10800000">
            <a:off x="19701200" y="14929013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3" name="Google Shape;123;p16"/>
          <p:cNvSpPr txBox="1"/>
          <p:nvPr/>
        </p:nvSpPr>
        <p:spPr>
          <a:xfrm>
            <a:off x="21414200" y="14060813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4" name="Google Shape;124;p16" title="Click and drag to mo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2875" cy="142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p16"/>
          <p:cNvCxnSpPr/>
          <p:nvPr/>
        </p:nvCxnSpPr>
        <p:spPr>
          <a:xfrm rot="10800000">
            <a:off x="19510700" y="22813250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6" name="Google Shape;126;p16"/>
          <p:cNvSpPr txBox="1"/>
          <p:nvPr/>
        </p:nvSpPr>
        <p:spPr>
          <a:xfrm>
            <a:off x="21033200" y="21945050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27" name="Google Shape;127;p16"/>
          <p:cNvGraphicFramePr/>
          <p:nvPr>
            <p:extLst>
              <p:ext uri="{D42A27DB-BD31-4B8C-83A1-F6EECF244321}">
                <p14:modId xmlns:p14="http://schemas.microsoft.com/office/powerpoint/2010/main" val="1087135995"/>
              </p:ext>
            </p:extLst>
          </p:nvPr>
        </p:nvGraphicFramePr>
        <p:xfrm>
          <a:off x="1352425" y="13371863"/>
          <a:ext cx="17195138" cy="4057213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1049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What word(s) complete(s) the sentences below? </a:t>
                      </a:r>
                      <a:endParaRPr sz="2400" b="1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i="1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Write the  words that fill in the blanks, below. </a:t>
                      </a:r>
                      <a:r>
                        <a:rPr lang="en" sz="2400" i="1" dirty="0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Word choices: increases, decreases</a:t>
                      </a:r>
                      <a:endParaRPr sz="2400" b="1" dirty="0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0" algn="l" rtl="0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When CO2 in the atmosphere increases, ocean CO2  ………....…………..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0" algn="l" rtl="0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When ocean CO2 ………..……………..….…….., pH …...……......……………………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0" algn="l" rtl="0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When pH ………......………………………......., Ω …...……......……………………...……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8" name="Google Shape;128;p16"/>
          <p:cNvGraphicFramePr/>
          <p:nvPr/>
        </p:nvGraphicFramePr>
        <p:xfrm>
          <a:off x="1352413" y="21084538"/>
          <a:ext cx="17195150" cy="2573121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367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26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Aragonite saturation state (Ω)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Jan</a:t>
                      </a:r>
                      <a:r>
                        <a:rPr lang="en" sz="20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br>
                        <a:rPr lang="en" sz="20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</a:b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Feb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Mar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Apr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May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Jun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Jul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Aug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Sep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Oct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Nov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Dec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(% obs)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Ω &lt; 1.5</a:t>
                      </a:r>
                      <a:br>
                        <a:rPr lang="en" sz="2400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</a:br>
                      <a:r>
                        <a:rPr lang="en" sz="1600" i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lethal conditions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Ω &lt; 2.0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conditions not adequate for growth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solidFill>
                  <a:srgbClr val="76A5AF"/>
                </a:solidFill>
              </a:rPr>
              <a:t>DATA IN THE CLASSROOM: LEVEL 4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300"/>
              <a:t>Acidification’s Impact on Animals</a:t>
            </a:r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654575" y="6085075"/>
            <a:ext cx="17893200" cy="20717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 startAt="4"/>
            </a:pPr>
            <a:r>
              <a:rPr lang="en" sz="2400" b="0" u="sng">
                <a:solidFill>
                  <a:schemeClr val="dk1"/>
                </a:solidFill>
              </a:rPr>
              <a:t>Construct an Explanation</a:t>
            </a:r>
            <a:r>
              <a:rPr lang="en" sz="2400" b="0">
                <a:solidFill>
                  <a:schemeClr val="dk1"/>
                </a:solidFill>
              </a:rPr>
              <a:t>: Given the current conditions in Washington, will larval oysters have enough aragonite to grow and build shells? Answer the question using the claim, evidence, reasoning table below.</a:t>
            </a:r>
            <a:r>
              <a:rPr lang="en" sz="2400" b="0" u="sng">
                <a:solidFill>
                  <a:schemeClr val="dk1"/>
                </a:solidFill>
              </a:rPr>
              <a:t> </a:t>
            </a:r>
            <a:endParaRPr sz="2400" b="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 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</a:t>
            </a:r>
            <a:endParaRPr sz="2400" b="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</p:txBody>
      </p:sp>
      <p:cxnSp>
        <p:nvCxnSpPr>
          <p:cNvPr id="135" name="Google Shape;135;p17"/>
          <p:cNvCxnSpPr/>
          <p:nvPr/>
        </p:nvCxnSpPr>
        <p:spPr>
          <a:xfrm rot="10800000" flipH="1">
            <a:off x="614400" y="5119275"/>
            <a:ext cx="17973600" cy="66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17"/>
          <p:cNvCxnSpPr/>
          <p:nvPr/>
        </p:nvCxnSpPr>
        <p:spPr>
          <a:xfrm rot="10800000">
            <a:off x="19510700" y="8931275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7" name="Google Shape;137;p17"/>
          <p:cNvSpPr txBox="1"/>
          <p:nvPr/>
        </p:nvSpPr>
        <p:spPr>
          <a:xfrm>
            <a:off x="21033200" y="8257775"/>
            <a:ext cx="3193200" cy="1364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8" name="Google Shape;138;p17" title="Click and drag to mo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2875" cy="142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9" name="Google Shape;139;p17"/>
          <p:cNvGraphicFramePr/>
          <p:nvPr>
            <p:extLst>
              <p:ext uri="{D42A27DB-BD31-4B8C-83A1-F6EECF244321}">
                <p14:modId xmlns:p14="http://schemas.microsoft.com/office/powerpoint/2010/main" val="4100377537"/>
              </p:ext>
            </p:extLst>
          </p:nvPr>
        </p:nvGraphicFramePr>
        <p:xfrm>
          <a:off x="1290600" y="8043488"/>
          <a:ext cx="17257170" cy="9513714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745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1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5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Given the current conditions in Washington, will larval oysters have enough aragonite to grow and build shells?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Claim: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Include specific data measurements from the data table in #3.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Describe any patterns that you notice, including seasonal patterns.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Evidence: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7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Connect the evidence to your claim.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Need some help with this section? Consider the following questions.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i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 natural systems, oysters reproduce in the summer months. Will larval oysters be able to build their shells given the current summertime conditions?</a:t>
                      </a:r>
                      <a:endParaRPr sz="2100" i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i="1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i="1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Could larval oysters experience lethal conditions at any point during the year?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My Reasoning: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654570" y="2349732"/>
            <a:ext cx="17893200" cy="30240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solidFill>
                  <a:srgbClr val="76A5AF"/>
                </a:solidFill>
              </a:rPr>
              <a:t>DATA IN THE CLASSROOM: LEVEL 5</a:t>
            </a:r>
            <a:endParaRPr sz="4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an Investigation</a:t>
            </a:r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654575" y="6085075"/>
            <a:ext cx="17893200" cy="20717700"/>
          </a:xfrm>
          <a:prstGeom prst="rect">
            <a:avLst/>
          </a:prstGeom>
        </p:spPr>
        <p:txBody>
          <a:bodyPr spcFirstLastPara="1" wrap="square" lIns="288900" tIns="288900" rIns="288900" bIns="2889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Develop Your Question: </a:t>
            </a:r>
            <a:r>
              <a:rPr lang="en" sz="2400" b="0">
                <a:solidFill>
                  <a:schemeClr val="dk1"/>
                </a:solidFill>
              </a:rPr>
              <a:t>  Ask a question that can be answered using the data available in Level 5 of the module. </a:t>
            </a:r>
            <a:br>
              <a:rPr lang="en" sz="2400" b="0">
                <a:solidFill>
                  <a:schemeClr val="dk1"/>
                </a:solidFill>
              </a:rPr>
            </a:br>
            <a:r>
              <a:rPr lang="en" sz="2400" b="0">
                <a:solidFill>
                  <a:schemeClr val="dk1"/>
                </a:solidFill>
              </a:rPr>
              <a:t>Some sample questions are below.</a:t>
            </a:r>
            <a:endParaRPr sz="2400" b="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How has water chemistry in the Gulf of Maine been affected by global increases in atmospheric CO2?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Does ocean pH in the Gulf of Maine follow the same seasonal pattern as coastal Washington?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Do the current conditions in the Gulf of Maine support the growth and survival of the soft-shell clam?</a:t>
            </a:r>
            <a:endParaRPr sz="2400">
              <a:solidFill>
                <a:schemeClr val="dk1"/>
              </a:solidFill>
            </a:endParaRPr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In 20, 50 or 100 years, will conditions in the Gulf of Maine be suitable for soft-shelled clams and other shellfish?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Collect Data:</a:t>
            </a:r>
            <a:r>
              <a:rPr lang="en" sz="2400" b="0">
                <a:solidFill>
                  <a:schemeClr val="dk1"/>
                </a:solidFill>
              </a:rPr>
              <a:t> Identify the data that you need to answer your question. If possible, paste or attach your data maps or charts to this document.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Use the claim, evidence, reasoning format to help answer your question.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 </a:t>
            </a: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>
                <a:solidFill>
                  <a:schemeClr val="dk1"/>
                </a:solidFill>
              </a:rPr>
              <a:t>  </a:t>
            </a:r>
            <a:endParaRPr sz="2400" b="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</a:endParaRPr>
          </a:p>
        </p:txBody>
      </p:sp>
      <p:cxnSp>
        <p:nvCxnSpPr>
          <p:cNvPr id="146" name="Google Shape;146;p18"/>
          <p:cNvCxnSpPr/>
          <p:nvPr/>
        </p:nvCxnSpPr>
        <p:spPr>
          <a:xfrm rot="10800000" flipH="1">
            <a:off x="614400" y="5119275"/>
            <a:ext cx="17973600" cy="66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Google Shape;147;p18"/>
          <p:cNvCxnSpPr/>
          <p:nvPr/>
        </p:nvCxnSpPr>
        <p:spPr>
          <a:xfrm rot="10800000">
            <a:off x="19510700" y="11364050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8" name="Google Shape;148;p18"/>
          <p:cNvSpPr txBox="1"/>
          <p:nvPr/>
        </p:nvSpPr>
        <p:spPr>
          <a:xfrm>
            <a:off x="21033200" y="10495850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 directly into the box.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49" name="Google Shape;149;p18"/>
          <p:cNvCxnSpPr/>
          <p:nvPr/>
        </p:nvCxnSpPr>
        <p:spPr>
          <a:xfrm rot="10800000">
            <a:off x="19510700" y="18696938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0" name="Google Shape;150;p18"/>
          <p:cNvSpPr txBox="1"/>
          <p:nvPr/>
        </p:nvSpPr>
        <p:spPr>
          <a:xfrm>
            <a:off x="21033200" y="17819888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51" name="Google Shape;151;p18"/>
          <p:cNvCxnSpPr/>
          <p:nvPr/>
        </p:nvCxnSpPr>
        <p:spPr>
          <a:xfrm rot="10800000">
            <a:off x="19510700" y="23721900"/>
            <a:ext cx="1522500" cy="17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2" name="Google Shape;152;p18"/>
          <p:cNvSpPr txBox="1"/>
          <p:nvPr/>
        </p:nvSpPr>
        <p:spPr>
          <a:xfrm>
            <a:off x="21033200" y="22853700"/>
            <a:ext cx="3193200" cy="1753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pen Sans"/>
                <a:ea typeface="Open Sans"/>
                <a:cs typeface="Open Sans"/>
                <a:sym typeface="Open Sans"/>
              </a:rPr>
              <a:t>Type your answers directly into the boxes.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3" name="Google Shape;153;p18" title="Click and drag to mo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2875" cy="142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4" name="Google Shape;154;p18"/>
          <p:cNvGraphicFramePr/>
          <p:nvPr/>
        </p:nvGraphicFramePr>
        <p:xfrm>
          <a:off x="1409275" y="10509788"/>
          <a:ext cx="17297375" cy="164589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493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Identify a question of interest about acidification. </a:t>
                      </a: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5" name="Google Shape;155;p18"/>
          <p:cNvGraphicFramePr/>
          <p:nvPr/>
        </p:nvGraphicFramePr>
        <p:xfrm>
          <a:off x="1409288" y="14620925"/>
          <a:ext cx="17297375" cy="3291660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92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Data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Date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Map or Graph</a:t>
                      </a:r>
                      <a:endParaRPr sz="24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Example: Gulf of Maine, Ocean pH</a:t>
                      </a:r>
                      <a:endParaRPr sz="24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2010 – 2015</a:t>
                      </a:r>
                      <a:endParaRPr sz="24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graph</a:t>
                      </a:r>
                      <a:endParaRPr sz="2400" i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6" name="Google Shape;156;p18"/>
          <p:cNvGraphicFramePr/>
          <p:nvPr/>
        </p:nvGraphicFramePr>
        <p:xfrm>
          <a:off x="1409275" y="20213988"/>
          <a:ext cx="17297375" cy="4238445"/>
        </p:xfrm>
        <a:graphic>
          <a:graphicData uri="http://schemas.openxmlformats.org/drawingml/2006/table">
            <a:tbl>
              <a:tblPr>
                <a:noFill/>
                <a:tableStyleId>{B17E5876-EDB9-45C3-A28A-6364EFA2E32B}</a:tableStyleId>
              </a:tblPr>
              <a:tblGrid>
                <a:gridCol w="703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Claim: Record a simple statement that answers your question and is based upon evidence.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Evidence: Include specific data from the the data maps, graphs or charts you have analyzed.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Reasoning: Connect the evidence to your claim.</a:t>
                      </a: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1652</Words>
  <Application>Microsoft Macintosh PowerPoint</Application>
  <PresentationFormat>Custom</PresentationFormat>
  <Paragraphs>431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Open Sans SemiBold</vt:lpstr>
      <vt:lpstr>Open Sans</vt:lpstr>
      <vt:lpstr>Arial</vt:lpstr>
      <vt:lpstr>Simple Light</vt:lpstr>
      <vt:lpstr>DATA IN THE CLASSROOM: LEVEL 1  How Does Rising CO2 Impact Ocean pH?</vt:lpstr>
      <vt:lpstr>DATA IN THE CLASSROOM: LEVEL 2  Measuring Changes in pH</vt:lpstr>
      <vt:lpstr>DATA IN THE CLASSROOM: LEVEL 3  Examining Acidification Along the Coast</vt:lpstr>
      <vt:lpstr>DATA IN THE CLASSROOM: LEVEL 4  Acidification’s Impact on Animals</vt:lpstr>
      <vt:lpstr>DATA IN THE CLASSROOM: LEVEL 4 Acidification’s Impact on Animals</vt:lpstr>
      <vt:lpstr>DATA IN THE CLASSROOM: LEVEL 5 Design an Investigation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 THE CLASSROOM: LEVEL 1  How Does Rising CO2 Impact Ocean pH?</dc:title>
  <cp:lastModifiedBy>Amy</cp:lastModifiedBy>
  <cp:revision>1</cp:revision>
  <dcterms:modified xsi:type="dcterms:W3CDTF">2020-10-03T17:43:45Z</dcterms:modified>
</cp:coreProperties>
</file>